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0" r:id="rId2"/>
    <p:sldId id="295" r:id="rId3"/>
    <p:sldId id="466" r:id="rId4"/>
    <p:sldId id="432" r:id="rId5"/>
    <p:sldId id="504" r:id="rId6"/>
    <p:sldId id="433" r:id="rId7"/>
    <p:sldId id="497" r:id="rId8"/>
    <p:sldId id="380" r:id="rId9"/>
    <p:sldId id="479" r:id="rId10"/>
    <p:sldId id="481" r:id="rId11"/>
    <p:sldId id="485" r:id="rId12"/>
    <p:sldId id="498" r:id="rId13"/>
    <p:sldId id="379" r:id="rId14"/>
    <p:sldId id="476" r:id="rId15"/>
    <p:sldId id="482" r:id="rId16"/>
    <p:sldId id="483" r:id="rId17"/>
    <p:sldId id="499" r:id="rId18"/>
    <p:sldId id="381" r:id="rId19"/>
    <p:sldId id="480" r:id="rId20"/>
    <p:sldId id="477" r:id="rId21"/>
    <p:sldId id="478" r:id="rId22"/>
    <p:sldId id="486" r:id="rId23"/>
    <p:sldId id="489" r:id="rId24"/>
    <p:sldId id="487" r:id="rId25"/>
    <p:sldId id="488" r:id="rId26"/>
    <p:sldId id="491" r:id="rId27"/>
    <p:sldId id="500" r:id="rId28"/>
    <p:sldId id="441" r:id="rId29"/>
    <p:sldId id="475" r:id="rId30"/>
    <p:sldId id="490" r:id="rId31"/>
    <p:sldId id="492" r:id="rId32"/>
    <p:sldId id="493" r:id="rId33"/>
    <p:sldId id="494" r:id="rId34"/>
    <p:sldId id="501" r:id="rId35"/>
    <p:sldId id="467" r:id="rId36"/>
    <p:sldId id="495" r:id="rId37"/>
    <p:sldId id="496" r:id="rId38"/>
    <p:sldId id="502" r:id="rId39"/>
    <p:sldId id="386" r:id="rId40"/>
    <p:sldId id="503" r:id="rId41"/>
    <p:sldId id="447" r:id="rId42"/>
    <p:sldId id="505" r:id="rId43"/>
    <p:sldId id="506" r:id="rId44"/>
    <p:sldId id="507" r:id="rId45"/>
  </p:sldIdLst>
  <p:sldSz cx="9906000" cy="6858000" type="A4"/>
  <p:notesSz cx="6797675" cy="9926638"/>
  <p:defaultTextStyle>
    <a:defPPr>
      <a:defRPr lang="ko-KR"/>
    </a:defPPr>
    <a:lvl1pPr marL="0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5DE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912" autoAdjust="0"/>
    <p:restoredTop sz="97447" autoAdjust="0"/>
  </p:normalViewPr>
  <p:slideViewPr>
    <p:cSldViewPr>
      <p:cViewPr varScale="1">
        <p:scale>
          <a:sx n="86" d="100"/>
          <a:sy n="86" d="100"/>
        </p:scale>
        <p:origin x="-142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002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9567C-2779-49B9-AB4D-BA4185A07E25}" type="datetimeFigureOut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1175-BAA7-4030-8618-201B06D690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9AC5-4437-464E-86EF-83D44C41F3C2}" type="datetimeFigureOut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113D7-6279-4EDA-AC5C-322EA07C9A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13D7-6279-4EDA-AC5C-322EA07C9A6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D7A1-E152-40F7-BDFA-1948A17F4A8C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0E72-40C9-4A19-868C-1E8723E1EACF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E51-A835-4A43-BBA6-34D78074AC56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5838-DCB9-4BC6-B033-7D76374F86D6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00D2-26E1-467E-B560-75D91736DC6F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26A-08C6-470E-8AAF-80A559CABE61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553-1872-466E-97D6-9005D7969B67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1B2B-2EFC-4AB0-A039-1F646B9834F5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0DDA-2701-440C-8423-09973221EBCD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901-694B-46D1-83CC-15623E11772C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00D2-26E1-467E-B560-75D91736DC6F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9B2F-C52B-4C76-9724-13B6485EF4AD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00D2-26E1-467E-B560-75D91736DC6F}" type="datetime1">
              <a:rPr lang="ko-KR" altLang="en-US" smtClean="0"/>
              <a:pPr/>
              <a:t>2015-12-17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S-ERP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298F-9933-4130-85A2-238834D67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57816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algn="l"/>
            <a:r>
              <a:rPr lang="en-US" altLang="ko-KR" sz="6000" b="1" dirty="0" smtClean="0"/>
              <a:t>‘S-ERP’ </a:t>
            </a:r>
            <a:r>
              <a:rPr lang="ko-KR" altLang="en-US" sz="6000" b="1" dirty="0" smtClean="0"/>
              <a:t>시스템 구성도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 smtClean="0">
                <a:solidFill>
                  <a:schemeClr val="tx1"/>
                </a:solidFill>
              </a:rPr>
              <a:t>Ver. 0.6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993334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1. </a:t>
            </a:r>
            <a:r>
              <a:rPr lang="ko-KR" altLang="en-US" sz="1200" b="1" dirty="0" smtClean="0"/>
              <a:t>영업관리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2. </a:t>
            </a:r>
            <a:r>
              <a:rPr lang="ko-KR" altLang="en-US" sz="1200" b="1" dirty="0" smtClean="0"/>
              <a:t>납품</a:t>
            </a:r>
            <a:endParaRPr lang="ko-KR" alt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23" y="857232"/>
            <a:ext cx="7281877" cy="5514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1. </a:t>
            </a:r>
            <a:r>
              <a:rPr lang="ko-KR" altLang="en-US" sz="1200" b="1" dirty="0" smtClean="0"/>
              <a:t>영업관리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   </a:t>
            </a:r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납품현황</a:t>
            </a:r>
            <a:endParaRPr lang="ko-KR" altLang="en-US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3" y="857232"/>
            <a:ext cx="9310717" cy="4459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marL="359181" indent="-359181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영업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작업관리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고객관계관리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세부구성도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출력물 정의서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714" y="-32680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652809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1. </a:t>
            </a:r>
            <a:r>
              <a:rPr lang="ko-KR" altLang="en-US" sz="1200" b="1" dirty="0" smtClean="0"/>
              <a:t>영업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en-US" altLang="ko-KR" sz="1200" b="1" dirty="0" smtClean="0"/>
              <a:t>	2. </a:t>
            </a:r>
            <a:r>
              <a:rPr lang="ko-KR" altLang="en-US" sz="1200" b="1" dirty="0" smtClean="0"/>
              <a:t>고객관계관리</a:t>
            </a:r>
            <a:endParaRPr lang="ko-KR" altLang="en-US" sz="1200" b="1" dirty="0"/>
          </a:p>
        </p:txBody>
      </p:sp>
      <p:sp>
        <p:nvSpPr>
          <p:cNvPr id="23" name="직사각형 22"/>
          <p:cNvSpPr/>
          <p:nvPr/>
        </p:nvSpPr>
        <p:spPr>
          <a:xfrm>
            <a:off x="488504" y="1357298"/>
            <a:ext cx="15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온라인 작업접수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88504" y="2497496"/>
            <a:ext cx="15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작업요청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65" name="순서도: 화면 표시 64"/>
          <p:cNvSpPr/>
          <p:nvPr/>
        </p:nvSpPr>
        <p:spPr>
          <a:xfrm>
            <a:off x="2432752" y="1695374"/>
            <a:ext cx="172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온라인 작업접수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74" name="순서도: 화면 표시 73"/>
          <p:cNvSpPr/>
          <p:nvPr/>
        </p:nvSpPr>
        <p:spPr>
          <a:xfrm>
            <a:off x="2432752" y="2663448"/>
            <a:ext cx="172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작업요청</a:t>
            </a:r>
            <a:r>
              <a:rPr lang="en-US" altLang="ko-KR" sz="900" dirty="0" smtClean="0">
                <a:solidFill>
                  <a:schemeClr val="tx1"/>
                </a:solidFill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</a:rPr>
              <a:t>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78" name="순서도: 문서 77"/>
          <p:cNvSpPr/>
          <p:nvPr/>
        </p:nvSpPr>
        <p:spPr>
          <a:xfrm>
            <a:off x="7113376" y="1695374"/>
            <a:ext cx="1368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온라인 작업접수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순서도: 문서 79"/>
          <p:cNvSpPr/>
          <p:nvPr/>
        </p:nvSpPr>
        <p:spPr>
          <a:xfrm>
            <a:off x="7096140" y="2663448"/>
            <a:ext cx="1368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작업접수 및 조치 내역서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3" name="순서도: 화면 표시 82"/>
          <p:cNvSpPr/>
          <p:nvPr/>
        </p:nvSpPr>
        <p:spPr>
          <a:xfrm>
            <a:off x="7096140" y="2951480"/>
            <a:ext cx="136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작업요청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118" name="꺾인 연결선 117"/>
          <p:cNvCxnSpPr/>
          <p:nvPr/>
        </p:nvCxnSpPr>
        <p:spPr>
          <a:xfrm flipV="1">
            <a:off x="5780936" y="1820830"/>
            <a:ext cx="1332440" cy="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꺾인 연결선 125"/>
          <p:cNvCxnSpPr>
            <a:stCxn id="96" idx="4"/>
            <a:endCxn id="80" idx="1"/>
          </p:cNvCxnSpPr>
          <p:nvPr/>
        </p:nvCxnSpPr>
        <p:spPr>
          <a:xfrm flipV="1">
            <a:off x="5780936" y="2789448"/>
            <a:ext cx="1315204" cy="56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꺾인 연결선 139"/>
          <p:cNvCxnSpPr>
            <a:stCxn id="96" idx="4"/>
            <a:endCxn id="83" idx="1"/>
          </p:cNvCxnSpPr>
          <p:nvPr/>
        </p:nvCxnSpPr>
        <p:spPr>
          <a:xfrm>
            <a:off x="5780936" y="2795081"/>
            <a:ext cx="1315204" cy="2823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350490" y="938222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2288704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4232920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350490" y="122625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/>
          <p:cNvSpPr/>
          <p:nvPr/>
        </p:nvSpPr>
        <p:spPr>
          <a:xfrm>
            <a:off x="350491" y="964100"/>
            <a:ext cx="186620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기 능</a:t>
            </a:r>
            <a:endParaRPr lang="ko-KR" altLang="en-US" sz="1500" b="1" dirty="0"/>
          </a:p>
        </p:txBody>
      </p:sp>
      <p:sp>
        <p:nvSpPr>
          <p:cNvPr id="84" name="직사각형 83"/>
          <p:cNvSpPr/>
          <p:nvPr/>
        </p:nvSpPr>
        <p:spPr>
          <a:xfrm>
            <a:off x="2360712" y="964100"/>
            <a:ext cx="179419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입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86" name="직사각형 85"/>
          <p:cNvSpPr/>
          <p:nvPr/>
        </p:nvSpPr>
        <p:spPr>
          <a:xfrm>
            <a:off x="4304928" y="964100"/>
            <a:ext cx="157817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ko-KR" sz="1500" b="1" dirty="0" smtClean="0"/>
              <a:t>DB</a:t>
            </a:r>
            <a:endParaRPr lang="ko-KR" altLang="en-US" sz="1500" b="1" dirty="0"/>
          </a:p>
        </p:txBody>
      </p:sp>
      <p:cxnSp>
        <p:nvCxnSpPr>
          <p:cNvPr id="87" name="직선 연결선 86"/>
          <p:cNvCxnSpPr/>
          <p:nvPr/>
        </p:nvCxnSpPr>
        <p:spPr>
          <a:xfrm>
            <a:off x="5961112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직사각형 87"/>
          <p:cNvSpPr/>
          <p:nvPr/>
        </p:nvSpPr>
        <p:spPr>
          <a:xfrm>
            <a:off x="6033120" y="964100"/>
            <a:ext cx="352839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출 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cxnSp>
        <p:nvCxnSpPr>
          <p:cNvPr id="62" name="직선 연결선 61"/>
          <p:cNvCxnSpPr/>
          <p:nvPr/>
        </p:nvCxnSpPr>
        <p:spPr>
          <a:xfrm>
            <a:off x="350490" y="2348880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순서도: 자기 디스크 67"/>
          <p:cNvSpPr/>
          <p:nvPr/>
        </p:nvSpPr>
        <p:spPr>
          <a:xfrm>
            <a:off x="4376936" y="1677889"/>
            <a:ext cx="1404000" cy="286971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온라인 작업접수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90" name="꺾인 연결선 89"/>
          <p:cNvCxnSpPr/>
          <p:nvPr/>
        </p:nvCxnSpPr>
        <p:spPr>
          <a:xfrm>
            <a:off x="4160752" y="1821374"/>
            <a:ext cx="2161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순서도: 자기 디스크 95"/>
          <p:cNvSpPr/>
          <p:nvPr/>
        </p:nvSpPr>
        <p:spPr>
          <a:xfrm>
            <a:off x="4376936" y="2643182"/>
            <a:ext cx="1404000" cy="303798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작업요청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98" name="꺾인 연결선 97"/>
          <p:cNvCxnSpPr>
            <a:endCxn id="96" idx="2"/>
          </p:cNvCxnSpPr>
          <p:nvPr/>
        </p:nvCxnSpPr>
        <p:spPr>
          <a:xfrm>
            <a:off x="4160752" y="2789448"/>
            <a:ext cx="216184" cy="56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순서도: 자기 디스크 106"/>
          <p:cNvSpPr/>
          <p:nvPr/>
        </p:nvSpPr>
        <p:spPr>
          <a:xfrm>
            <a:off x="4376936" y="3196640"/>
            <a:ext cx="1404000" cy="303798"/>
          </a:xfrm>
          <a:prstGeom prst="flowChartMagneticDisk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작업지시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08" name="순서도: 자기 디스크 107"/>
          <p:cNvSpPr/>
          <p:nvPr/>
        </p:nvSpPr>
        <p:spPr>
          <a:xfrm>
            <a:off x="4376936" y="3553830"/>
            <a:ext cx="1404000" cy="303798"/>
          </a:xfrm>
          <a:prstGeom prst="flowChartMagneticDisk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작업수행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09" name="순서도: 화면 표시 108"/>
          <p:cNvSpPr/>
          <p:nvPr/>
        </p:nvSpPr>
        <p:spPr>
          <a:xfrm>
            <a:off x="7096140" y="3319876"/>
            <a:ext cx="136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작업진척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110" name="꺾인 연결선 109"/>
          <p:cNvCxnSpPr>
            <a:stCxn id="96" idx="4"/>
            <a:endCxn id="109" idx="1"/>
          </p:cNvCxnSpPr>
          <p:nvPr/>
        </p:nvCxnSpPr>
        <p:spPr>
          <a:xfrm>
            <a:off x="5780936" y="2795081"/>
            <a:ext cx="1315204" cy="6507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꺾인 연결선 112"/>
          <p:cNvCxnSpPr>
            <a:stCxn id="107" idx="4"/>
            <a:endCxn id="109" idx="1"/>
          </p:cNvCxnSpPr>
          <p:nvPr/>
        </p:nvCxnSpPr>
        <p:spPr>
          <a:xfrm>
            <a:off x="5780936" y="3348539"/>
            <a:ext cx="1315204" cy="973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꺾인 연결선 115"/>
          <p:cNvCxnSpPr>
            <a:stCxn id="108" idx="4"/>
            <a:endCxn id="109" idx="1"/>
          </p:cNvCxnSpPr>
          <p:nvPr/>
        </p:nvCxnSpPr>
        <p:spPr>
          <a:xfrm flipV="1">
            <a:off x="5780936" y="3445876"/>
            <a:ext cx="1315204" cy="2598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순서도: 화면 표시 44"/>
          <p:cNvSpPr/>
          <p:nvPr/>
        </p:nvSpPr>
        <p:spPr>
          <a:xfrm>
            <a:off x="2439182" y="3034124"/>
            <a:ext cx="172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작업자체 처리</a:t>
            </a:r>
            <a:r>
              <a:rPr lang="en-US" altLang="ko-KR" sz="900" dirty="0" smtClean="0">
                <a:solidFill>
                  <a:schemeClr val="tx1"/>
                </a:solidFill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</a:rPr>
              <a:t>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46" name="꺾인 연결선 45"/>
          <p:cNvCxnSpPr>
            <a:stCxn id="45" idx="3"/>
            <a:endCxn id="96" idx="2"/>
          </p:cNvCxnSpPr>
          <p:nvPr/>
        </p:nvCxnSpPr>
        <p:spPr>
          <a:xfrm flipV="1">
            <a:off x="4167182" y="2795081"/>
            <a:ext cx="209754" cy="3650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782011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2. </a:t>
            </a:r>
            <a:r>
              <a:rPr lang="ko-KR" altLang="en-US" sz="1200" b="1" dirty="0" smtClean="0"/>
              <a:t>고객관계관리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   </a:t>
            </a:r>
            <a:r>
              <a:rPr lang="en-US" altLang="ko-KR" sz="1200" b="1" dirty="0" smtClean="0"/>
              <a:t>1. </a:t>
            </a:r>
            <a:r>
              <a:rPr lang="ko-KR" altLang="en-US" sz="1200" b="1" dirty="0" smtClean="0"/>
              <a:t>온라인 작업 접수</a:t>
            </a:r>
            <a:endParaRPr lang="ko-KR" altLang="en-US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9929" y="928670"/>
            <a:ext cx="6909219" cy="557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301110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2. </a:t>
            </a:r>
            <a:r>
              <a:rPr lang="ko-KR" altLang="en-US" sz="1200" b="1" dirty="0" smtClean="0"/>
              <a:t>고객관계관리</a:t>
            </a:r>
            <a:endParaRPr lang="en-US" altLang="ko-KR" sz="1200" b="1" dirty="0" smtClean="0"/>
          </a:p>
          <a:p>
            <a:pPr marL="359181" indent="-359181"/>
            <a:r>
              <a:rPr lang="en-US" altLang="ko-KR" sz="1200" b="1" dirty="0" smtClean="0"/>
              <a:t>    2. </a:t>
            </a:r>
            <a:r>
              <a:rPr lang="ko-KR" altLang="en-US" sz="1200" b="1" dirty="0" smtClean="0"/>
              <a:t>작업요청</a:t>
            </a:r>
            <a:endParaRPr lang="ko-KR" altLang="en-US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76" y="785794"/>
            <a:ext cx="6786610" cy="56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507897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2. </a:t>
            </a:r>
            <a:r>
              <a:rPr lang="ko-KR" altLang="en-US" sz="1200" b="1" dirty="0" smtClean="0"/>
              <a:t>고객관계관리</a:t>
            </a:r>
            <a:endParaRPr lang="en-US" altLang="ko-KR" sz="1200" b="1" dirty="0" smtClean="0"/>
          </a:p>
          <a:p>
            <a:pPr marL="359181" indent="-359181"/>
            <a:r>
              <a:rPr lang="en-US" altLang="ko-KR" sz="1200" b="1" dirty="0" smtClean="0"/>
              <a:t>    3. </a:t>
            </a:r>
            <a:r>
              <a:rPr lang="ko-KR" altLang="en-US" sz="1200" b="1" dirty="0" smtClean="0"/>
              <a:t>작업요청현황</a:t>
            </a:r>
            <a:endParaRPr lang="ko-KR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68" y="928670"/>
            <a:ext cx="9011922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marL="359181" indent="-359181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영업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작업관리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작업관리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세부구성도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출력물 정의서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714" y="-32680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꺾인 연결선 164"/>
          <p:cNvCxnSpPr>
            <a:stCxn id="74" idx="4"/>
            <a:endCxn id="119" idx="1"/>
          </p:cNvCxnSpPr>
          <p:nvPr/>
        </p:nvCxnSpPr>
        <p:spPr>
          <a:xfrm>
            <a:off x="5817096" y="2156544"/>
            <a:ext cx="11969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737127" cy="589160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600" dirty="0" smtClean="0"/>
              <a:t>1. </a:t>
            </a:r>
            <a:r>
              <a:rPr lang="ko-KR" altLang="en-US" sz="1600" dirty="0" smtClean="0"/>
              <a:t>영업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작업관리</a:t>
            </a:r>
            <a:endParaRPr lang="en-US" altLang="ko-KR" sz="1600" dirty="0" smtClean="0"/>
          </a:p>
          <a:p>
            <a:pPr marL="359181" indent="-359181"/>
            <a:r>
              <a:rPr lang="en-US" altLang="ko-KR" sz="1600" dirty="0" smtClean="0"/>
              <a:t>	3. </a:t>
            </a:r>
            <a:r>
              <a:rPr lang="ko-KR" altLang="en-US" sz="1600" dirty="0" smtClean="0"/>
              <a:t>작업관리</a:t>
            </a:r>
            <a:endParaRPr lang="ko-KR" altLang="en-US" sz="1300" dirty="0"/>
          </a:p>
        </p:txBody>
      </p:sp>
      <p:sp>
        <p:nvSpPr>
          <p:cNvPr id="77" name="직사각형 76"/>
          <p:cNvSpPr/>
          <p:nvPr/>
        </p:nvSpPr>
        <p:spPr>
          <a:xfrm>
            <a:off x="512679" y="1357298"/>
            <a:ext cx="15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작업계획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12681" y="2643182"/>
            <a:ext cx="155999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작업지시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512679" y="4426322"/>
            <a:ext cx="15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작업수행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90" name="순서도: 화면 표시 89"/>
          <p:cNvSpPr/>
          <p:nvPr/>
        </p:nvSpPr>
        <p:spPr>
          <a:xfrm>
            <a:off x="2576896" y="1556792"/>
            <a:ext cx="1440000" cy="180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프로젝트</a:t>
            </a:r>
            <a:r>
              <a:rPr lang="en-US" altLang="ko-KR" sz="900" dirty="0" smtClean="0">
                <a:solidFill>
                  <a:schemeClr val="tx1"/>
                </a:solidFill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</a:rPr>
              <a:t>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92" name="순서도: 화면 표시 91"/>
          <p:cNvSpPr/>
          <p:nvPr/>
        </p:nvSpPr>
        <p:spPr>
          <a:xfrm>
            <a:off x="2576896" y="2891810"/>
            <a:ext cx="1440000" cy="180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작업지시입력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96" name="순서도: 화면 표시 95"/>
          <p:cNvSpPr/>
          <p:nvPr/>
        </p:nvSpPr>
        <p:spPr>
          <a:xfrm>
            <a:off x="2576896" y="5039996"/>
            <a:ext cx="1440000" cy="180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작업수행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0" name="순서도: 문서 109"/>
          <p:cNvSpPr/>
          <p:nvPr/>
        </p:nvSpPr>
        <p:spPr>
          <a:xfrm>
            <a:off x="7000914" y="2925129"/>
            <a:ext cx="1368000" cy="21811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작업지시서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19" name="순서도: 화면 표시 118"/>
          <p:cNvSpPr/>
          <p:nvPr/>
        </p:nvSpPr>
        <p:spPr>
          <a:xfrm>
            <a:off x="7014024" y="2047485"/>
            <a:ext cx="1368000" cy="218119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요구사항추적표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40" name="순서도: 화면 표시 139"/>
          <p:cNvSpPr/>
          <p:nvPr/>
        </p:nvSpPr>
        <p:spPr>
          <a:xfrm>
            <a:off x="2576896" y="2018228"/>
            <a:ext cx="1440000" cy="276632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작업계획</a:t>
            </a:r>
            <a:r>
              <a:rPr lang="en-US" altLang="ko-KR" sz="900" dirty="0" smtClean="0">
                <a:solidFill>
                  <a:schemeClr val="tx1"/>
                </a:solidFill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</a:rPr>
              <a:t>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201" name="꺾인 연결선 200"/>
          <p:cNvCxnSpPr>
            <a:stCxn id="79" idx="4"/>
            <a:endCxn id="110" idx="1"/>
          </p:cNvCxnSpPr>
          <p:nvPr/>
        </p:nvCxnSpPr>
        <p:spPr>
          <a:xfrm flipV="1">
            <a:off x="5817096" y="3034189"/>
            <a:ext cx="1183818" cy="918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꺾인 연결선 201"/>
          <p:cNvCxnSpPr>
            <a:stCxn id="79" idx="4"/>
            <a:endCxn id="120" idx="1"/>
          </p:cNvCxnSpPr>
          <p:nvPr/>
        </p:nvCxnSpPr>
        <p:spPr>
          <a:xfrm>
            <a:off x="5817096" y="3126071"/>
            <a:ext cx="1183818" cy="1224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꺾인 연결선 206"/>
          <p:cNvCxnSpPr>
            <a:stCxn id="80" idx="4"/>
            <a:endCxn id="129" idx="1"/>
          </p:cNvCxnSpPr>
          <p:nvPr/>
        </p:nvCxnSpPr>
        <p:spPr>
          <a:xfrm flipV="1">
            <a:off x="5817096" y="4456025"/>
            <a:ext cx="1183818" cy="67394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꺾인 연결선 207"/>
          <p:cNvCxnSpPr>
            <a:stCxn id="96" idx="3"/>
            <a:endCxn id="80" idx="2"/>
          </p:cNvCxnSpPr>
          <p:nvPr/>
        </p:nvCxnSpPr>
        <p:spPr>
          <a:xfrm flipV="1">
            <a:off x="4016896" y="5129972"/>
            <a:ext cx="360040" cy="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350490" y="938222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>
            <a:off x="2288704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4232920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350490" y="122625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직사각형 113"/>
          <p:cNvSpPr/>
          <p:nvPr/>
        </p:nvSpPr>
        <p:spPr>
          <a:xfrm>
            <a:off x="350491" y="964100"/>
            <a:ext cx="186620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기 능</a:t>
            </a:r>
            <a:endParaRPr lang="ko-KR" altLang="en-US" sz="1500" b="1" dirty="0"/>
          </a:p>
        </p:txBody>
      </p:sp>
      <p:sp>
        <p:nvSpPr>
          <p:cNvPr id="124" name="직사각형 123"/>
          <p:cNvSpPr/>
          <p:nvPr/>
        </p:nvSpPr>
        <p:spPr>
          <a:xfrm>
            <a:off x="2360712" y="964100"/>
            <a:ext cx="179419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입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125" name="직사각형 124"/>
          <p:cNvSpPr/>
          <p:nvPr/>
        </p:nvSpPr>
        <p:spPr>
          <a:xfrm>
            <a:off x="4304928" y="964100"/>
            <a:ext cx="157817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ko-KR" sz="1500" b="1" dirty="0" smtClean="0"/>
              <a:t>DB</a:t>
            </a:r>
            <a:endParaRPr lang="ko-KR" altLang="en-US" sz="1500" b="1" dirty="0"/>
          </a:p>
        </p:txBody>
      </p:sp>
      <p:cxnSp>
        <p:nvCxnSpPr>
          <p:cNvPr id="126" name="직선 연결선 125"/>
          <p:cNvCxnSpPr/>
          <p:nvPr/>
        </p:nvCxnSpPr>
        <p:spPr>
          <a:xfrm>
            <a:off x="5961112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직사각형 130"/>
          <p:cNvSpPr/>
          <p:nvPr/>
        </p:nvSpPr>
        <p:spPr>
          <a:xfrm>
            <a:off x="6033120" y="964100"/>
            <a:ext cx="352839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출 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74" name="순서도: 자기 디스크 73"/>
          <p:cNvSpPr/>
          <p:nvPr/>
        </p:nvSpPr>
        <p:spPr>
          <a:xfrm>
            <a:off x="4376936" y="2030544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작업계획</a:t>
            </a:r>
          </a:p>
        </p:txBody>
      </p:sp>
      <p:sp>
        <p:nvSpPr>
          <p:cNvPr id="79" name="순서도: 자기 디스크 78"/>
          <p:cNvSpPr/>
          <p:nvPr/>
        </p:nvSpPr>
        <p:spPr>
          <a:xfrm>
            <a:off x="4376936" y="3000071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작업지시</a:t>
            </a:r>
          </a:p>
        </p:txBody>
      </p:sp>
      <p:sp>
        <p:nvSpPr>
          <p:cNvPr id="80" name="순서도: 자기 디스크 79"/>
          <p:cNvSpPr/>
          <p:nvPr/>
        </p:nvSpPr>
        <p:spPr>
          <a:xfrm>
            <a:off x="4376936" y="5003972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작업수행</a:t>
            </a:r>
          </a:p>
        </p:txBody>
      </p:sp>
      <p:sp>
        <p:nvSpPr>
          <p:cNvPr id="86" name="순서도: 자기 디스크 85"/>
          <p:cNvSpPr/>
          <p:nvPr/>
        </p:nvSpPr>
        <p:spPr>
          <a:xfrm>
            <a:off x="4376936" y="1520816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프로젝트</a:t>
            </a:r>
          </a:p>
        </p:txBody>
      </p:sp>
      <p:cxnSp>
        <p:nvCxnSpPr>
          <p:cNvPr id="89" name="직선 연결선 88"/>
          <p:cNvCxnSpPr/>
          <p:nvPr/>
        </p:nvCxnSpPr>
        <p:spPr>
          <a:xfrm>
            <a:off x="350490" y="2500306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/>
          <p:cNvCxnSpPr/>
          <p:nvPr/>
        </p:nvCxnSpPr>
        <p:spPr>
          <a:xfrm>
            <a:off x="350490" y="4214818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꺾인 연결선 152"/>
          <p:cNvCxnSpPr>
            <a:stCxn id="90" idx="3"/>
            <a:endCxn id="86" idx="2"/>
          </p:cNvCxnSpPr>
          <p:nvPr/>
        </p:nvCxnSpPr>
        <p:spPr>
          <a:xfrm>
            <a:off x="4016896" y="1646792"/>
            <a:ext cx="360040" cy="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꺾인 연결선 156"/>
          <p:cNvCxnSpPr/>
          <p:nvPr/>
        </p:nvCxnSpPr>
        <p:spPr>
          <a:xfrm>
            <a:off x="4016896" y="215575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꺾인 연결선 171"/>
          <p:cNvCxnSpPr>
            <a:stCxn id="92" idx="3"/>
            <a:endCxn id="79" idx="2"/>
          </p:cNvCxnSpPr>
          <p:nvPr/>
        </p:nvCxnSpPr>
        <p:spPr>
          <a:xfrm>
            <a:off x="4016896" y="2981810"/>
            <a:ext cx="360040" cy="1442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꺾인 연결선 180"/>
          <p:cNvCxnSpPr>
            <a:stCxn id="80" idx="4"/>
            <a:endCxn id="130" idx="1"/>
          </p:cNvCxnSpPr>
          <p:nvPr/>
        </p:nvCxnSpPr>
        <p:spPr>
          <a:xfrm flipV="1">
            <a:off x="5817096" y="4741777"/>
            <a:ext cx="1183818" cy="3881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순서도: 자기 디스크 102"/>
          <p:cNvSpPr/>
          <p:nvPr/>
        </p:nvSpPr>
        <p:spPr>
          <a:xfrm>
            <a:off x="4376936" y="2566530"/>
            <a:ext cx="1440160" cy="252000"/>
          </a:xfrm>
          <a:prstGeom prst="flowChartMagneticDisk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작업요청</a:t>
            </a:r>
          </a:p>
        </p:txBody>
      </p:sp>
      <p:cxnSp>
        <p:nvCxnSpPr>
          <p:cNvPr id="106" name="꺾인 연결선 105"/>
          <p:cNvCxnSpPr>
            <a:stCxn id="103" idx="2"/>
            <a:endCxn id="92" idx="0"/>
          </p:cNvCxnSpPr>
          <p:nvPr/>
        </p:nvCxnSpPr>
        <p:spPr>
          <a:xfrm rot="10800000" flipV="1">
            <a:off x="3296896" y="2692530"/>
            <a:ext cx="1080040" cy="1992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순서도: 화면 표시 119"/>
          <p:cNvSpPr/>
          <p:nvPr/>
        </p:nvSpPr>
        <p:spPr>
          <a:xfrm>
            <a:off x="7000914" y="3139443"/>
            <a:ext cx="1368000" cy="218119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작업지시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9" name="순서도: 화면 표시 128"/>
          <p:cNvSpPr/>
          <p:nvPr/>
        </p:nvSpPr>
        <p:spPr>
          <a:xfrm>
            <a:off x="7000914" y="4346965"/>
            <a:ext cx="1368000" cy="218119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개발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0" name="순서도: 문서 129"/>
          <p:cNvSpPr/>
          <p:nvPr/>
        </p:nvSpPr>
        <p:spPr>
          <a:xfrm>
            <a:off x="7000914" y="4632717"/>
            <a:ext cx="1368000" cy="21811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작업일보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8" name="순서도: 화면 표시 137"/>
          <p:cNvSpPr/>
          <p:nvPr/>
        </p:nvSpPr>
        <p:spPr>
          <a:xfrm>
            <a:off x="7000914" y="4918469"/>
            <a:ext cx="1368000" cy="218119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업무보고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42" name="순서도: 문서 141"/>
          <p:cNvSpPr/>
          <p:nvPr/>
        </p:nvSpPr>
        <p:spPr>
          <a:xfrm>
            <a:off x="7000914" y="5204221"/>
            <a:ext cx="1368000" cy="21811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업무보고서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43" name="순서도: 화면 표시 142"/>
          <p:cNvSpPr/>
          <p:nvPr/>
        </p:nvSpPr>
        <p:spPr>
          <a:xfrm>
            <a:off x="7000914" y="5496897"/>
            <a:ext cx="1368000" cy="218119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작업수행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44" name="순서도: 화면 표시 143"/>
          <p:cNvSpPr/>
          <p:nvPr/>
        </p:nvSpPr>
        <p:spPr>
          <a:xfrm>
            <a:off x="7000914" y="5782649"/>
            <a:ext cx="1368000" cy="218119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작업분석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45" name="순서도: 문서 144"/>
          <p:cNvSpPr/>
          <p:nvPr/>
        </p:nvSpPr>
        <p:spPr>
          <a:xfrm>
            <a:off x="7000914" y="6068401"/>
            <a:ext cx="1368000" cy="21811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작업분석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46" name="순서도: 자기 디스크 145"/>
          <p:cNvSpPr/>
          <p:nvPr/>
        </p:nvSpPr>
        <p:spPr>
          <a:xfrm>
            <a:off x="4376936" y="5357826"/>
            <a:ext cx="1440160" cy="252000"/>
          </a:xfrm>
          <a:prstGeom prst="flowChartMagneticDisk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작업지시</a:t>
            </a:r>
          </a:p>
        </p:txBody>
      </p:sp>
      <p:cxnSp>
        <p:nvCxnSpPr>
          <p:cNvPr id="147" name="꺾인 연결선 146"/>
          <p:cNvCxnSpPr>
            <a:stCxn id="80" idx="4"/>
            <a:endCxn id="138" idx="1"/>
          </p:cNvCxnSpPr>
          <p:nvPr/>
        </p:nvCxnSpPr>
        <p:spPr>
          <a:xfrm flipV="1">
            <a:off x="5817096" y="5027529"/>
            <a:ext cx="1183818" cy="1024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꺾인 연결선 151"/>
          <p:cNvCxnSpPr>
            <a:stCxn id="80" idx="4"/>
            <a:endCxn id="142" idx="1"/>
          </p:cNvCxnSpPr>
          <p:nvPr/>
        </p:nvCxnSpPr>
        <p:spPr>
          <a:xfrm>
            <a:off x="5817096" y="5129972"/>
            <a:ext cx="1183818" cy="1833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꺾인 연결선 155"/>
          <p:cNvCxnSpPr>
            <a:stCxn id="80" idx="4"/>
            <a:endCxn id="143" idx="1"/>
          </p:cNvCxnSpPr>
          <p:nvPr/>
        </p:nvCxnSpPr>
        <p:spPr>
          <a:xfrm>
            <a:off x="5817096" y="5129972"/>
            <a:ext cx="1183818" cy="4759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꺾인 연결선 159"/>
          <p:cNvCxnSpPr>
            <a:stCxn id="80" idx="4"/>
            <a:endCxn id="144" idx="1"/>
          </p:cNvCxnSpPr>
          <p:nvPr/>
        </p:nvCxnSpPr>
        <p:spPr>
          <a:xfrm>
            <a:off x="5817096" y="5129972"/>
            <a:ext cx="1183818" cy="7617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꺾인 연결선 163"/>
          <p:cNvCxnSpPr>
            <a:stCxn id="80" idx="4"/>
            <a:endCxn id="145" idx="1"/>
          </p:cNvCxnSpPr>
          <p:nvPr/>
        </p:nvCxnSpPr>
        <p:spPr>
          <a:xfrm>
            <a:off x="5817096" y="5129972"/>
            <a:ext cx="1183818" cy="10474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꺾인 연결선 167"/>
          <p:cNvCxnSpPr>
            <a:stCxn id="146" idx="4"/>
            <a:endCxn id="142" idx="1"/>
          </p:cNvCxnSpPr>
          <p:nvPr/>
        </p:nvCxnSpPr>
        <p:spPr>
          <a:xfrm flipV="1">
            <a:off x="5817096" y="5313281"/>
            <a:ext cx="1183818" cy="1705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순서도: 화면 표시 175"/>
          <p:cNvSpPr/>
          <p:nvPr/>
        </p:nvSpPr>
        <p:spPr>
          <a:xfrm>
            <a:off x="2584306" y="3534752"/>
            <a:ext cx="1440000" cy="251438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단위테스트 시나리오입력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78" name="순서도: 화면 표시 177"/>
          <p:cNvSpPr/>
          <p:nvPr/>
        </p:nvSpPr>
        <p:spPr>
          <a:xfrm>
            <a:off x="2584306" y="3820504"/>
            <a:ext cx="1440000" cy="251438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개발테스트 시나리오입력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80" name="순서도: 자기 디스크 179"/>
          <p:cNvSpPr/>
          <p:nvPr/>
        </p:nvSpPr>
        <p:spPr>
          <a:xfrm>
            <a:off x="4381496" y="3714752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테스트</a:t>
            </a:r>
          </a:p>
        </p:txBody>
      </p:sp>
      <p:cxnSp>
        <p:nvCxnSpPr>
          <p:cNvPr id="182" name="꺾인 연결선 181"/>
          <p:cNvCxnSpPr>
            <a:stCxn id="176" idx="3"/>
            <a:endCxn id="180" idx="2"/>
          </p:cNvCxnSpPr>
          <p:nvPr/>
        </p:nvCxnSpPr>
        <p:spPr>
          <a:xfrm>
            <a:off x="4024306" y="3660471"/>
            <a:ext cx="357190" cy="1802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꺾인 연결선 186"/>
          <p:cNvCxnSpPr>
            <a:stCxn id="178" idx="3"/>
            <a:endCxn id="180" idx="2"/>
          </p:cNvCxnSpPr>
          <p:nvPr/>
        </p:nvCxnSpPr>
        <p:spPr>
          <a:xfrm flipV="1">
            <a:off x="4024306" y="3840752"/>
            <a:ext cx="357190" cy="1054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꺾인 연결선 189"/>
          <p:cNvCxnSpPr>
            <a:stCxn id="79" idx="3"/>
            <a:endCxn id="176" idx="0"/>
          </p:cNvCxnSpPr>
          <p:nvPr/>
        </p:nvCxnSpPr>
        <p:spPr>
          <a:xfrm rot="5400000">
            <a:off x="4059321" y="2497056"/>
            <a:ext cx="282681" cy="17927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1. </a:t>
            </a:r>
            <a:r>
              <a:rPr lang="ko-KR" altLang="en-US" sz="1200" b="1" dirty="0" smtClean="0"/>
              <a:t>작업계획</a:t>
            </a:r>
            <a:endParaRPr lang="ko-KR" alt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91" y="857232"/>
            <a:ext cx="9246657" cy="502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2406" y="649825"/>
            <a:ext cx="4062451" cy="5482807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marL="400050" indent="-400050"/>
            <a:r>
              <a:rPr lang="en-US" altLang="ko-KR" sz="1000" dirty="0" smtClean="0"/>
              <a:t>Ⅰ. S-ERP </a:t>
            </a:r>
            <a:r>
              <a:rPr lang="ko-KR" altLang="en-US" sz="1000" dirty="0" smtClean="0"/>
              <a:t>기본 시스템 구성도 </a:t>
            </a:r>
            <a:r>
              <a:rPr lang="en-US" altLang="ko-KR" sz="1000" dirty="0" smtClean="0"/>
              <a:t>· · · · · · · · · · · · · · · · · · · · · · · · · · · · 3</a:t>
            </a:r>
          </a:p>
          <a:p>
            <a:pPr marL="400050" indent="-400050"/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Ⅱ. S-ERP </a:t>
            </a:r>
            <a:r>
              <a:rPr lang="ko-KR" altLang="en-US" sz="1000" dirty="0" smtClean="0"/>
              <a:t>시스템 구성도 및 연관도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	1. </a:t>
            </a:r>
            <a:r>
              <a:rPr lang="ko-KR" altLang="en-US" sz="1000" dirty="0" smtClean="0"/>
              <a:t>영업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작업관리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		1. </a:t>
            </a:r>
            <a:r>
              <a:rPr lang="ko-KR" altLang="en-US" sz="1000" dirty="0" smtClean="0"/>
              <a:t>구성도 </a:t>
            </a:r>
            <a:r>
              <a:rPr lang="en-US" altLang="ko-KR" sz="1000" dirty="0" smtClean="0"/>
              <a:t>· · · · · · · · · · · · · · · · · · · · · · · · · · · · · · 4</a:t>
            </a:r>
          </a:p>
          <a:p>
            <a:pPr marL="400050" indent="-400050"/>
            <a:r>
              <a:rPr lang="en-US" altLang="ko-KR" sz="1000" dirty="0" smtClean="0"/>
              <a:t>		2. </a:t>
            </a:r>
            <a:r>
              <a:rPr lang="ko-KR" altLang="en-US" sz="1000" dirty="0" smtClean="0"/>
              <a:t>흐름도 </a:t>
            </a:r>
            <a:r>
              <a:rPr lang="en-US" altLang="ko-KR" sz="1000" dirty="0" smtClean="0"/>
              <a:t>· · · · · · · · · · · · · · · · · · · · · · · · · · · · · · 5</a:t>
            </a:r>
          </a:p>
          <a:p>
            <a:pPr marL="400050" indent="-400050"/>
            <a:r>
              <a:rPr lang="en-US" altLang="ko-KR" sz="1000" dirty="0" smtClean="0"/>
              <a:t>	2. </a:t>
            </a:r>
            <a:r>
              <a:rPr lang="ko-KR" altLang="en-US" sz="1000" dirty="0" smtClean="0"/>
              <a:t>구매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판매관리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		1. </a:t>
            </a:r>
            <a:r>
              <a:rPr lang="ko-KR" altLang="en-US" sz="1000" dirty="0" smtClean="0"/>
              <a:t>구성도 </a:t>
            </a:r>
            <a:r>
              <a:rPr lang="en-US" altLang="ko-KR" sz="1000" dirty="0" smtClean="0"/>
              <a:t>· · · · · · · · · · · · · · · · · · · · · · · · · · · · · · 6</a:t>
            </a:r>
          </a:p>
          <a:p>
            <a:pPr marL="400050" indent="-400050"/>
            <a:r>
              <a:rPr lang="en-US" altLang="ko-KR" sz="1000" dirty="0" smtClean="0"/>
              <a:t>Ⅲ. S-ERP 단</a:t>
            </a:r>
            <a:r>
              <a:rPr lang="ko-KR" altLang="en-US" sz="1000" dirty="0" smtClean="0"/>
              <a:t>위 시스템 세부 구성도 및 출력물 정의서</a:t>
            </a:r>
          </a:p>
          <a:p>
            <a:pPr marL="400050" indent="-400050"/>
            <a:r>
              <a:rPr lang="ko-KR" altLang="en-US" sz="1000" dirty="0" smtClean="0"/>
              <a:t>	1</a:t>
            </a:r>
            <a:r>
              <a:rPr lang="en-US" altLang="ko-KR" sz="1000" dirty="0" smtClean="0"/>
              <a:t>. 영</a:t>
            </a:r>
            <a:r>
              <a:rPr lang="ko-KR" altLang="en-US" sz="1000" dirty="0" smtClean="0"/>
              <a:t>업/작업관리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                      1. </a:t>
            </a:r>
            <a:r>
              <a:rPr lang="ko-KR" altLang="en-US" sz="1000" dirty="0" smtClean="0"/>
              <a:t>영업관리 </a:t>
            </a:r>
            <a:r>
              <a:rPr lang="en-US" altLang="ko-KR" sz="1000" dirty="0" smtClean="0"/>
              <a:t>· · · · · · · · · · · · · · · · · · · · · · · · · · · · 7</a:t>
            </a:r>
          </a:p>
          <a:p>
            <a:pPr marL="400050" indent="-400050"/>
            <a:r>
              <a:rPr lang="en-US" altLang="ko-KR" sz="1000" dirty="0" smtClean="0"/>
              <a:t>                          1.</a:t>
            </a:r>
            <a:r>
              <a:rPr lang="ko-KR" altLang="en-US" sz="1000" dirty="0" smtClean="0"/>
              <a:t> 세부 구성도 </a:t>
            </a:r>
            <a:r>
              <a:rPr lang="en-US" altLang="ko-KR" sz="1000" dirty="0" smtClean="0"/>
              <a:t>· · · · · · · · · · · · · · · · · · · · · · · 8</a:t>
            </a:r>
          </a:p>
          <a:p>
            <a:pPr marL="400050" indent="-400050"/>
            <a:r>
              <a:rPr lang="en-US" altLang="ko-KR" sz="1000" dirty="0" smtClean="0"/>
              <a:t>                          2. </a:t>
            </a:r>
            <a:r>
              <a:rPr lang="ko-KR" altLang="en-US" sz="1000" dirty="0" smtClean="0"/>
              <a:t>출력물 정의서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1. </a:t>
            </a:r>
            <a:r>
              <a:rPr lang="ko-KR" altLang="en-US" sz="1000" dirty="0" smtClean="0">
                <a:solidFill>
                  <a:srgbClr val="FF0000"/>
                </a:solidFill>
              </a:rPr>
              <a:t>영업계약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· · · · ·· · · · · · · · · · · · · · 9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2. </a:t>
            </a:r>
            <a:r>
              <a:rPr lang="ko-KR" altLang="en-US" sz="1000" dirty="0" smtClean="0"/>
              <a:t>납품 </a:t>
            </a:r>
            <a:r>
              <a:rPr lang="en-US" altLang="ko-KR" sz="1000" dirty="0" smtClean="0"/>
              <a:t>· · · · · · · · · · · · · · · · · · · · · · 10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3. </a:t>
            </a:r>
            <a:r>
              <a:rPr lang="ko-KR" altLang="en-US" sz="1000" dirty="0" smtClean="0"/>
              <a:t>납품현황 </a:t>
            </a:r>
            <a:r>
              <a:rPr lang="en-US" altLang="ko-KR" sz="1000" dirty="0" smtClean="0"/>
              <a:t>· · · · · · · · · · · · · ·  · · · · 11</a:t>
            </a:r>
          </a:p>
          <a:p>
            <a:pPr marL="400050" indent="-400050"/>
            <a:r>
              <a:rPr lang="ko-KR" altLang="en-US" sz="1000" dirty="0" smtClean="0"/>
              <a:t>		</a:t>
            </a:r>
            <a:r>
              <a:rPr lang="en-US" altLang="ko-KR" sz="1000" dirty="0" smtClean="0"/>
              <a:t>2. </a:t>
            </a:r>
            <a:r>
              <a:rPr lang="ko-KR" altLang="en-US" sz="1000" dirty="0" smtClean="0"/>
              <a:t>고객관계관리</a:t>
            </a:r>
            <a:r>
              <a:rPr lang="en-US" altLang="ko-KR" sz="1000" dirty="0" smtClean="0"/>
              <a:t> · · · · · · · · · · · · · · · · · · · · · ·· · · 12</a:t>
            </a:r>
          </a:p>
          <a:p>
            <a:pPr marL="400050" indent="-400050"/>
            <a:r>
              <a:rPr lang="en-US" altLang="ko-KR" sz="1000" dirty="0" smtClean="0"/>
              <a:t>                          1.</a:t>
            </a:r>
            <a:r>
              <a:rPr lang="ko-KR" altLang="en-US" sz="1000" dirty="0" smtClean="0"/>
              <a:t> 세부 구성도</a:t>
            </a:r>
            <a:r>
              <a:rPr lang="en-US" altLang="ko-KR" sz="1000" dirty="0" smtClean="0"/>
              <a:t> · · · · · · · · · · · · · · · · · · · · · · · 13</a:t>
            </a:r>
          </a:p>
          <a:p>
            <a:pPr marL="400050" indent="-400050"/>
            <a:r>
              <a:rPr lang="en-US" altLang="ko-KR" sz="1000" dirty="0" smtClean="0"/>
              <a:t>                          2. </a:t>
            </a:r>
            <a:r>
              <a:rPr lang="ko-KR" altLang="en-US" sz="1000" dirty="0" smtClean="0"/>
              <a:t>출력물 정의서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1. </a:t>
            </a:r>
            <a:r>
              <a:rPr lang="ko-KR" altLang="en-US" sz="1000" dirty="0" smtClean="0"/>
              <a:t>온라인 작업 접수 </a:t>
            </a:r>
            <a:r>
              <a:rPr lang="en-US" altLang="ko-KR" sz="1000" dirty="0" smtClean="0"/>
              <a:t>· · · · · · · · · · · · 14</a:t>
            </a:r>
          </a:p>
          <a:p>
            <a:pPr marL="400050" indent="-400050"/>
            <a:r>
              <a:rPr lang="en-US" altLang="ko-KR" sz="1000" dirty="0" smtClean="0"/>
              <a:t>                                     2. </a:t>
            </a:r>
            <a:r>
              <a:rPr lang="ko-KR" altLang="en-US" sz="1000" dirty="0" smtClean="0"/>
              <a:t>작업요청 </a:t>
            </a:r>
            <a:r>
              <a:rPr lang="en-US" altLang="ko-KR" sz="1000" dirty="0" smtClean="0"/>
              <a:t>· · · · · · ·· · · · · · · · · · · · 15</a:t>
            </a:r>
          </a:p>
          <a:p>
            <a:pPr marL="400050" indent="-400050"/>
            <a:r>
              <a:rPr lang="en-US" altLang="ko-KR" sz="1000" dirty="0" smtClean="0"/>
              <a:t>                                     3. </a:t>
            </a:r>
            <a:r>
              <a:rPr lang="ko-KR" altLang="en-US" sz="1000" dirty="0" smtClean="0"/>
              <a:t>작업조회 </a:t>
            </a:r>
            <a:r>
              <a:rPr lang="en-US" altLang="ko-KR" sz="1000" dirty="0" smtClean="0"/>
              <a:t>· · · · · · ·· · · · · · · · · · · · 16</a:t>
            </a:r>
          </a:p>
          <a:p>
            <a:pPr marL="400050" indent="-400050"/>
            <a:r>
              <a:rPr lang="en-US" altLang="ko-KR" sz="1000" dirty="0" smtClean="0"/>
              <a:t>		3. </a:t>
            </a:r>
            <a:r>
              <a:rPr lang="ko-KR" altLang="en-US" sz="1000" dirty="0" smtClean="0"/>
              <a:t>작업관리 </a:t>
            </a:r>
            <a:r>
              <a:rPr lang="en-US" altLang="ko-KR" sz="1000" dirty="0" smtClean="0"/>
              <a:t>· · · · · · · · · · · · · · · ·· · · · · · · · · · · · 17</a:t>
            </a:r>
          </a:p>
          <a:p>
            <a:pPr marL="400050" indent="-400050"/>
            <a:r>
              <a:rPr lang="en-US" altLang="ko-KR" sz="1000" dirty="0" smtClean="0"/>
              <a:t>                          1. </a:t>
            </a:r>
            <a:r>
              <a:rPr lang="ko-KR" altLang="en-US" sz="1000" dirty="0" smtClean="0"/>
              <a:t>세부 구성도 </a:t>
            </a:r>
            <a:r>
              <a:rPr lang="en-US" altLang="ko-KR" sz="1000" dirty="0" smtClean="0"/>
              <a:t>· · · · · · · · · · ·· · · · · · · · · · · · 18</a:t>
            </a:r>
          </a:p>
          <a:p>
            <a:pPr marL="400050" indent="-400050"/>
            <a:r>
              <a:rPr lang="en-US" altLang="ko-KR" sz="1000" dirty="0" smtClean="0"/>
              <a:t>                          2. </a:t>
            </a:r>
            <a:r>
              <a:rPr lang="ko-KR" altLang="en-US" sz="1000" dirty="0" smtClean="0"/>
              <a:t>출력물 정의서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1. </a:t>
            </a:r>
            <a:r>
              <a:rPr lang="ko-KR" altLang="en-US" sz="1000" dirty="0" smtClean="0"/>
              <a:t>작업계획 </a:t>
            </a:r>
            <a:r>
              <a:rPr lang="en-US" altLang="ko-KR" sz="1000" dirty="0" smtClean="0"/>
              <a:t>· · · · · · ·· · · · · · · · · · · · 19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2. </a:t>
            </a:r>
            <a:r>
              <a:rPr lang="ko-KR" altLang="en-US" sz="1000" dirty="0" smtClean="0">
                <a:solidFill>
                  <a:srgbClr val="FF0000"/>
                </a:solidFill>
              </a:rPr>
              <a:t>작업지시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· · · · · · ·· · · · · · · · · · · · 20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3. </a:t>
            </a:r>
            <a:r>
              <a:rPr lang="ko-KR" altLang="en-US" sz="1000" dirty="0" smtClean="0">
                <a:solidFill>
                  <a:srgbClr val="FF0000"/>
                </a:solidFill>
              </a:rPr>
              <a:t>작업수행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· · · · · · ·· · · · · · · · · · · · 21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4. </a:t>
            </a:r>
            <a:r>
              <a:rPr lang="ko-KR" altLang="en-US" sz="1000" dirty="0" smtClean="0"/>
              <a:t>작업지시서 </a:t>
            </a:r>
            <a:r>
              <a:rPr lang="en-US" altLang="ko-KR" sz="1000" dirty="0" smtClean="0"/>
              <a:t>·· · · · · · · · · · ·· · · · · · 22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5. </a:t>
            </a:r>
            <a:r>
              <a:rPr lang="ko-KR" altLang="en-US" sz="1000" dirty="0" smtClean="0"/>
              <a:t>업무보고서 </a:t>
            </a:r>
            <a:r>
              <a:rPr lang="en-US" altLang="ko-KR" sz="1000" dirty="0" smtClean="0"/>
              <a:t>·· · · · · · · · · · ·· · · · · · 23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6. </a:t>
            </a:r>
            <a:r>
              <a:rPr lang="ko-KR" altLang="en-US" sz="1000" dirty="0" smtClean="0"/>
              <a:t>작업지시 현황 </a:t>
            </a:r>
            <a:r>
              <a:rPr lang="en-US" altLang="ko-KR" sz="1000" dirty="0" smtClean="0"/>
              <a:t>· ·· · · · · · · · · · · · · 24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7. </a:t>
            </a:r>
            <a:r>
              <a:rPr lang="ko-KR" altLang="en-US" sz="1000" dirty="0" smtClean="0"/>
              <a:t>작업수행 현황 </a:t>
            </a:r>
            <a:r>
              <a:rPr lang="en-US" altLang="ko-KR" sz="1000" dirty="0" smtClean="0"/>
              <a:t>· ·· · · · · · · · · · · · · 25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8. </a:t>
            </a:r>
            <a:r>
              <a:rPr lang="ko-KR" altLang="en-US" sz="1000" dirty="0" smtClean="0"/>
              <a:t>작업분석 </a:t>
            </a:r>
            <a:r>
              <a:rPr lang="en-US" altLang="ko-KR" sz="1000" dirty="0" smtClean="0"/>
              <a:t>· · · · · ·· · · · · · · · · · · · · 26</a:t>
            </a:r>
          </a:p>
          <a:p>
            <a:pPr marL="400050" indent="-400050"/>
            <a:endParaRPr lang="en-US" altLang="ko-KR" sz="1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48267" y="649825"/>
            <a:ext cx="4062451" cy="348226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marL="400050" indent="-400050"/>
            <a:r>
              <a:rPr lang="en-US" altLang="ko-KR" sz="1000" dirty="0" smtClean="0"/>
              <a:t>Ⅲ. S-ERP 단</a:t>
            </a:r>
            <a:r>
              <a:rPr lang="ko-KR" altLang="en-US" sz="1000" dirty="0" smtClean="0"/>
              <a:t>위 시스템 세부 구성도 및 출력물 정의서</a:t>
            </a:r>
          </a:p>
          <a:p>
            <a:pPr marL="400050" indent="-400050"/>
            <a:r>
              <a:rPr lang="ko-KR" altLang="en-US" sz="1000" dirty="0" smtClean="0"/>
              <a:t>	1</a:t>
            </a:r>
            <a:r>
              <a:rPr lang="en-US" altLang="ko-KR" sz="1000" dirty="0" smtClean="0"/>
              <a:t>. 영</a:t>
            </a:r>
            <a:r>
              <a:rPr lang="ko-KR" altLang="en-US" sz="1000" dirty="0" smtClean="0"/>
              <a:t>업/작업관리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		4. </a:t>
            </a:r>
            <a:r>
              <a:rPr lang="ko-KR" altLang="en-US" sz="1000" dirty="0" smtClean="0"/>
              <a:t>품질관리 </a:t>
            </a:r>
            <a:r>
              <a:rPr lang="en-US" altLang="ko-KR" sz="1000" dirty="0" smtClean="0"/>
              <a:t>· · · · · · · · · · · · · · · · · · · · · · · · · · · · 27</a:t>
            </a:r>
          </a:p>
          <a:p>
            <a:pPr marL="400050" indent="-400050"/>
            <a:r>
              <a:rPr lang="en-US" altLang="ko-KR" sz="1000" dirty="0" smtClean="0"/>
              <a:t>                          1. </a:t>
            </a:r>
            <a:r>
              <a:rPr lang="ko-KR" altLang="en-US" sz="1000" dirty="0" smtClean="0"/>
              <a:t>세부 구성도 </a:t>
            </a:r>
            <a:r>
              <a:rPr lang="en-US" altLang="ko-KR" sz="1000" dirty="0" smtClean="0"/>
              <a:t>· · · · · · · · · · · · · · · · · · · · · · · 28</a:t>
            </a:r>
          </a:p>
          <a:p>
            <a:pPr marL="400050" indent="-400050"/>
            <a:r>
              <a:rPr lang="en-US" altLang="ko-KR" sz="1000" dirty="0" smtClean="0"/>
              <a:t>                          2. </a:t>
            </a:r>
            <a:r>
              <a:rPr lang="ko-KR" altLang="en-US" sz="1000" dirty="0" smtClean="0"/>
              <a:t>출력물 정의서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1. </a:t>
            </a:r>
            <a:r>
              <a:rPr lang="ko-KR" altLang="en-US" sz="1000" dirty="0" smtClean="0">
                <a:solidFill>
                  <a:srgbClr val="FF0000"/>
                </a:solidFill>
              </a:rPr>
              <a:t>품질검사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· · · · ·· · · · · · · · · · · · · · 29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2. </a:t>
            </a:r>
            <a:r>
              <a:rPr lang="ko-KR" altLang="en-US" sz="1000" dirty="0" smtClean="0"/>
              <a:t>테스트현황 </a:t>
            </a:r>
            <a:r>
              <a:rPr lang="en-US" altLang="ko-KR" sz="1000" dirty="0" smtClean="0"/>
              <a:t>· · ·· · · · · · · · ·· · · · · · 30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3. </a:t>
            </a:r>
            <a:r>
              <a:rPr lang="ko-KR" altLang="en-US" sz="1000" dirty="0" smtClean="0"/>
              <a:t>테스트 시나리오 </a:t>
            </a:r>
            <a:r>
              <a:rPr lang="en-US" altLang="ko-KR" sz="1000" dirty="0" smtClean="0"/>
              <a:t>· · ·· · · · ·· · · · · · 31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4. </a:t>
            </a:r>
            <a:r>
              <a:rPr lang="ko-KR" altLang="en-US" sz="1000" dirty="0" smtClean="0"/>
              <a:t>테스트 결과서 </a:t>
            </a:r>
            <a:r>
              <a:rPr lang="en-US" altLang="ko-KR" sz="1000" dirty="0" smtClean="0"/>
              <a:t>· · · · ·· · · · · · · · · · 32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5. </a:t>
            </a:r>
            <a:r>
              <a:rPr lang="ko-KR" altLang="en-US" sz="1000" dirty="0" smtClean="0"/>
              <a:t>품질분석 </a:t>
            </a:r>
            <a:r>
              <a:rPr lang="en-US" altLang="ko-KR" sz="1000" dirty="0" smtClean="0"/>
              <a:t>· · · · · · · · ·· · · · · · · · · · 33</a:t>
            </a:r>
          </a:p>
          <a:p>
            <a:pPr marL="400050" indent="-400050"/>
            <a:r>
              <a:rPr lang="en-US" altLang="ko-KR" sz="1000" dirty="0" smtClean="0"/>
              <a:t>		5. </a:t>
            </a:r>
            <a:r>
              <a:rPr lang="ko-KR" altLang="en-US" sz="1000" dirty="0" smtClean="0"/>
              <a:t>개발문서관리 </a:t>
            </a:r>
            <a:r>
              <a:rPr lang="en-US" altLang="ko-KR" sz="1000" dirty="0" smtClean="0"/>
              <a:t>· · · · · · · · · · · · · · · · · · · · · ·· · · 34</a:t>
            </a:r>
          </a:p>
          <a:p>
            <a:pPr marL="400050" indent="-400050"/>
            <a:r>
              <a:rPr lang="en-US" altLang="ko-KR" sz="1000" dirty="0" smtClean="0"/>
              <a:t>                          1. </a:t>
            </a:r>
            <a:r>
              <a:rPr lang="ko-KR" altLang="en-US" sz="1000" dirty="0" smtClean="0"/>
              <a:t>세부 구성도 </a:t>
            </a:r>
            <a:r>
              <a:rPr lang="en-US" altLang="ko-KR" sz="1000" dirty="0" smtClean="0"/>
              <a:t>· · · · · · · · · · · · · · · · · · · · · · · 35</a:t>
            </a:r>
          </a:p>
          <a:p>
            <a:pPr marL="400050" indent="-400050"/>
            <a:r>
              <a:rPr lang="en-US" altLang="ko-KR" sz="1000" dirty="0" smtClean="0"/>
              <a:t>                          2. </a:t>
            </a:r>
            <a:r>
              <a:rPr lang="ko-KR" altLang="en-US" sz="1000" dirty="0" smtClean="0"/>
              <a:t>출력물 정의서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1. </a:t>
            </a:r>
            <a:r>
              <a:rPr lang="ko-KR" altLang="en-US" sz="1000" dirty="0" smtClean="0"/>
              <a:t>개발문서 </a:t>
            </a:r>
            <a:r>
              <a:rPr lang="en-US" altLang="ko-KR" sz="1000" dirty="0" smtClean="0"/>
              <a:t>· · · · ·· · · · · · · · · · · · · · 36</a:t>
            </a:r>
            <a:endParaRPr lang="ko-KR" altLang="en-US" sz="1000" dirty="0" smtClean="0"/>
          </a:p>
          <a:p>
            <a:pPr marL="400050" indent="-400050"/>
            <a:r>
              <a:rPr lang="en-US" altLang="ko-KR" sz="1000" dirty="0" smtClean="0"/>
              <a:t>                                     2. </a:t>
            </a:r>
            <a:r>
              <a:rPr lang="ko-KR" altLang="en-US" sz="1000" dirty="0" smtClean="0"/>
              <a:t>산출물현황 </a:t>
            </a:r>
            <a:r>
              <a:rPr lang="en-US" altLang="ko-KR" sz="1000" dirty="0" smtClean="0"/>
              <a:t>· · ·· · · · · · · · ·· · · · · · 37</a:t>
            </a:r>
          </a:p>
          <a:p>
            <a:pPr marL="400050" indent="-400050"/>
            <a:r>
              <a:rPr lang="en-US" altLang="ko-KR" sz="1000" dirty="0" smtClean="0"/>
              <a:t>	2. </a:t>
            </a:r>
            <a:r>
              <a:rPr lang="ko-KR" altLang="en-US" sz="1000" dirty="0" smtClean="0"/>
              <a:t>구매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판매관리</a:t>
            </a:r>
          </a:p>
          <a:p>
            <a:pPr marL="400050" indent="-400050"/>
            <a:r>
              <a:rPr lang="ko-KR" altLang="en-US" sz="1000" dirty="0" smtClean="0"/>
              <a:t>		</a:t>
            </a:r>
            <a:r>
              <a:rPr lang="en-US" altLang="ko-KR" sz="1000" dirty="0" smtClean="0"/>
              <a:t>1. </a:t>
            </a:r>
            <a:r>
              <a:rPr lang="ko-KR" altLang="en-US" sz="1000" dirty="0" smtClean="0"/>
              <a:t>구매관리 </a:t>
            </a:r>
            <a:r>
              <a:rPr lang="en-US" altLang="ko-KR" sz="1000" dirty="0" smtClean="0"/>
              <a:t>· · · · · · · · · · · · · · · · · · · · · · · · · · · · 38</a:t>
            </a:r>
          </a:p>
          <a:p>
            <a:pPr marL="400050" indent="-400050"/>
            <a:r>
              <a:rPr lang="en-US" altLang="ko-KR" sz="1000" dirty="0" smtClean="0"/>
              <a:t>                          1. </a:t>
            </a:r>
            <a:r>
              <a:rPr lang="ko-KR" altLang="en-US" sz="1000" dirty="0" smtClean="0"/>
              <a:t>세부 구성도 </a:t>
            </a:r>
            <a:r>
              <a:rPr lang="en-US" altLang="ko-KR" sz="1000" dirty="0" smtClean="0"/>
              <a:t>· · · · · · · · · · · · · · · · · · · · · · · 39</a:t>
            </a:r>
          </a:p>
          <a:p>
            <a:pPr marL="400050" indent="-400050"/>
            <a:r>
              <a:rPr lang="en-US" altLang="ko-KR" sz="1000" dirty="0" smtClean="0"/>
              <a:t>		2. </a:t>
            </a:r>
            <a:r>
              <a:rPr lang="ko-KR" altLang="en-US" sz="1000" dirty="0" smtClean="0"/>
              <a:t>판매관리 </a:t>
            </a:r>
            <a:r>
              <a:rPr lang="en-US" altLang="ko-KR" sz="1000" dirty="0" smtClean="0"/>
              <a:t>· · · · · · · · · · · · · · · · · · · · · · · · · · · · 40</a:t>
            </a:r>
          </a:p>
          <a:p>
            <a:pPr marL="400050" indent="-400050"/>
            <a:r>
              <a:rPr lang="en-US" altLang="ko-KR" sz="1000" dirty="0" smtClean="0"/>
              <a:t>                          2. </a:t>
            </a:r>
            <a:r>
              <a:rPr lang="ko-KR" altLang="en-US" sz="1000" dirty="0" smtClean="0"/>
              <a:t>세부 구성도 </a:t>
            </a:r>
            <a:r>
              <a:rPr lang="en-US" altLang="ko-KR" sz="1000" dirty="0" smtClean="0"/>
              <a:t>· · · · · · · · · · · · · · · · · · · · · · · 41</a:t>
            </a:r>
          </a:p>
          <a:p>
            <a:pPr marL="400050" indent="-400050"/>
            <a:r>
              <a:rPr lang="en-US" altLang="ko-KR" sz="1000" dirty="0" smtClean="0"/>
              <a:t>         3. </a:t>
            </a:r>
            <a:r>
              <a:rPr lang="ko-KR" altLang="en-US" sz="1000" dirty="0" smtClean="0"/>
              <a:t>메뉴구성도</a:t>
            </a:r>
            <a:endParaRPr lang="en-US" altLang="ko-KR" sz="1000" dirty="0" smtClean="0"/>
          </a:p>
          <a:p>
            <a:pPr marL="400050" indent="-400050"/>
            <a:r>
              <a:rPr lang="en-US" altLang="ko-KR" sz="1000" dirty="0" smtClean="0"/>
              <a:t>                      1. </a:t>
            </a:r>
            <a:r>
              <a:rPr lang="ko-KR" altLang="en-US" sz="1000" dirty="0" smtClean="0"/>
              <a:t>메뉴구성도 </a:t>
            </a:r>
            <a:r>
              <a:rPr lang="en-US" altLang="ko-KR" sz="1000" dirty="0" smtClean="0"/>
              <a:t>· · · · · · · · · · · · · · · · · · · · · · · · · · 42</a:t>
            </a:r>
          </a:p>
        </p:txBody>
      </p:sp>
      <p:cxnSp>
        <p:nvCxnSpPr>
          <p:cNvPr id="11" name="직선 연결선 10"/>
          <p:cNvCxnSpPr/>
          <p:nvPr/>
        </p:nvCxnSpPr>
        <p:spPr>
          <a:xfrm rot="16200000" flipH="1">
            <a:off x="1994530" y="3529950"/>
            <a:ext cx="5926974" cy="100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785794"/>
            <a:ext cx="7429552" cy="52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2. </a:t>
            </a:r>
            <a:r>
              <a:rPr lang="ko-KR" altLang="en-US" sz="1200" b="1" dirty="0" smtClean="0"/>
              <a:t>작업지시</a:t>
            </a:r>
            <a:endParaRPr lang="ko-KR" alt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10124" y="52453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①         ②         ③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4462" y="116115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⑤      ⑥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3976" y="100010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④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44" y="785794"/>
            <a:ext cx="223835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/>
              <a:t>①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작업요청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작업계획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조회 화면 화성화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요청번호선택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후 저장버튼으로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저장 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②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작업지시조회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 지시번호선택 후 수정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</a:t>
            </a:r>
            <a:r>
              <a:rPr lang="ko-KR" altLang="en-US" sz="900" b="1" dirty="0" smtClean="0"/>
              <a:t>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수정처리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③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작업지시조회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 지시번호선택 후 삭제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</a:t>
            </a:r>
            <a:r>
              <a:rPr lang="ko-KR" altLang="en-US" sz="900" b="1" dirty="0" smtClean="0"/>
              <a:t>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삭제처리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④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상태표기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⑤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저장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수정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삭제로 타이틀변경</a:t>
            </a:r>
            <a:endParaRPr lang="en-US" altLang="ko-KR" sz="900" b="1" dirty="0" smtClean="0"/>
          </a:p>
          <a:p>
            <a:r>
              <a:rPr lang="ko-KR" altLang="ko-KR" sz="900" b="1" dirty="0" smtClean="0"/>
              <a:t>⑥</a:t>
            </a:r>
            <a:r>
              <a:rPr lang="en-US" altLang="ko-KR" sz="900" b="1" dirty="0" smtClean="0"/>
              <a:t> : </a:t>
            </a:r>
            <a:r>
              <a:rPr lang="ko-KR" altLang="en-US" sz="900" b="1" dirty="0" smtClean="0"/>
              <a:t>화면 닫기</a:t>
            </a:r>
            <a:endParaRPr lang="en-US" altLang="ko-KR" sz="900" b="1" dirty="0" smtClean="0"/>
          </a:p>
          <a:p>
            <a:endParaRPr lang="en-US" altLang="ko-KR" sz="1000" dirty="0" smtClean="0"/>
          </a:p>
          <a:p>
            <a:r>
              <a:rPr lang="ko-KR" altLang="en-US" sz="800" b="1" dirty="0" smtClean="0"/>
              <a:t>작업구분 </a:t>
            </a:r>
            <a:r>
              <a:rPr lang="en-US" altLang="ko-KR" sz="800" b="1" dirty="0" smtClean="0"/>
              <a:t>: “</a:t>
            </a:r>
            <a:r>
              <a:rPr lang="ko-KR" altLang="en-US" sz="800" b="1" dirty="0" smtClean="0"/>
              <a:t>외근</a:t>
            </a:r>
            <a:r>
              <a:rPr lang="en-US" altLang="ko-KR" sz="800" b="1" dirty="0" smtClean="0"/>
              <a:t>”</a:t>
            </a:r>
            <a:r>
              <a:rPr lang="ko-KR" altLang="en-US" sz="800" b="1" dirty="0" smtClean="0"/>
              <a:t> 추가</a:t>
            </a:r>
            <a:endParaRPr lang="en-US" altLang="ko-KR" sz="800" b="1" dirty="0" smtClean="0"/>
          </a:p>
          <a:p>
            <a:r>
              <a:rPr lang="ko-KR" altLang="en-US" sz="800" b="1" dirty="0" smtClean="0"/>
              <a:t>       작업구분이 외근일 경우 외근스케줄에</a:t>
            </a:r>
            <a:endParaRPr lang="en-US" altLang="ko-KR" sz="800" b="1" dirty="0" smtClean="0"/>
          </a:p>
          <a:p>
            <a:r>
              <a:rPr lang="ko-KR" altLang="en-US" sz="800" b="1" dirty="0" smtClean="0"/>
              <a:t>       자동저장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외근스케줄에 지시번호연계</a:t>
            </a:r>
            <a:r>
              <a:rPr lang="en-US" altLang="ko-KR" sz="800" b="1" dirty="0" smtClean="0"/>
              <a:t>)</a:t>
            </a:r>
            <a:endParaRPr lang="ko-KR" alt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918" y="824592"/>
            <a:ext cx="1428760" cy="190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ko-KR" altLang="en-US" sz="1000" b="1" dirty="0" smtClean="0">
                <a:solidFill>
                  <a:srgbClr val="002060"/>
                </a:solidFill>
              </a:rPr>
              <a:t>작업지시 관리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8593" y="1035620"/>
            <a:ext cx="7301714" cy="4823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4714884"/>
            <a:ext cx="48577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사각형 설명선 14"/>
          <p:cNvSpPr/>
          <p:nvPr/>
        </p:nvSpPr>
        <p:spPr bwMode="auto">
          <a:xfrm>
            <a:off x="166654" y="4714884"/>
            <a:ext cx="4857784" cy="1857388"/>
          </a:xfrm>
          <a:prstGeom prst="wedgeRectCallout">
            <a:avLst>
              <a:gd name="adj1" fmla="val 48481"/>
              <a:gd name="adj2" fmla="val -2518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9728" y="5643578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Window(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75" y="4714884"/>
            <a:ext cx="466068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사각형 설명선 16"/>
          <p:cNvSpPr/>
          <p:nvPr/>
        </p:nvSpPr>
        <p:spPr bwMode="auto">
          <a:xfrm>
            <a:off x="5095876" y="4714884"/>
            <a:ext cx="4643470" cy="1836836"/>
          </a:xfrm>
          <a:prstGeom prst="wedgeRectCallout">
            <a:avLst>
              <a:gd name="adj1" fmla="val -35060"/>
              <a:gd name="adj2" fmla="val -2538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0388" y="5692991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Window(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1" name="사각형 설명선 20"/>
          <p:cNvSpPr/>
          <p:nvPr/>
        </p:nvSpPr>
        <p:spPr bwMode="auto">
          <a:xfrm>
            <a:off x="5095876" y="4714884"/>
            <a:ext cx="4644944" cy="1836836"/>
          </a:xfrm>
          <a:prstGeom prst="wedgeRectCallout">
            <a:avLst>
              <a:gd name="adj1" fmla="val -21535"/>
              <a:gd name="adj2" fmla="val -25320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6786" y="6215082"/>
            <a:ext cx="3143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/>
              <a:t>정렬 </a:t>
            </a:r>
            <a:r>
              <a:rPr lang="en-US" altLang="ko-KR" sz="800" b="1" dirty="0" smtClean="0"/>
              <a:t>: </a:t>
            </a:r>
            <a:r>
              <a:rPr lang="ko-KR" altLang="en-US" sz="800" b="1" dirty="0" smtClean="0"/>
              <a:t>작업구분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요청일자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요청번호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거래처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작업부서</a:t>
            </a:r>
            <a:endParaRPr lang="ko-KR" altLang="en-US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81694" y="6215082"/>
            <a:ext cx="3143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/>
              <a:t>정렬 </a:t>
            </a:r>
            <a:r>
              <a:rPr lang="en-US" altLang="ko-KR" sz="800" b="1" dirty="0" smtClean="0"/>
              <a:t>: </a:t>
            </a:r>
            <a:r>
              <a:rPr lang="ko-KR" altLang="en-US" sz="800" b="1" dirty="0" smtClean="0"/>
              <a:t>지시일자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지시번호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거래처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작업부서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지시자</a:t>
            </a:r>
            <a:endParaRPr lang="ko-KR" altLang="en-US" sz="800" b="1" dirty="0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5094402" y="4714884"/>
            <a:ext cx="4644944" cy="1836836"/>
          </a:xfrm>
          <a:prstGeom prst="wedgeRectCallout">
            <a:avLst>
              <a:gd name="adj1" fmla="val -4310"/>
              <a:gd name="adj2" fmla="val -25231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8" y="785793"/>
            <a:ext cx="7167698" cy="51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3. </a:t>
            </a:r>
            <a:r>
              <a:rPr lang="ko-KR" altLang="en-US" sz="1200" b="1" dirty="0" smtClean="0"/>
              <a:t>작업수행</a:t>
            </a:r>
            <a:endParaRPr lang="ko-KR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24504" y="58923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①         ②         ③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5254" y="112095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⑤      ⑥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0922" y="95928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④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24768" y="785794"/>
            <a:ext cx="238123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/>
              <a:t>①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작업지시 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요청번호선택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후 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</a:t>
            </a:r>
            <a:r>
              <a:rPr lang="ko-KR" altLang="en-US" sz="900" b="1" dirty="0" smtClean="0"/>
              <a:t>저장버튼으로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저장 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②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작업수행조회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 작업수행번호선택 후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수정버튼으로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수정처리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③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작업수행조회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 작업수행번호선택 후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삭제버튼으로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삭제처리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④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상태표기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⑤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저장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수정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삭제로 타이틀변경</a:t>
            </a:r>
            <a:endParaRPr lang="en-US" altLang="ko-KR" sz="900" b="1" dirty="0" smtClean="0"/>
          </a:p>
          <a:p>
            <a:r>
              <a:rPr lang="ko-KR" altLang="ko-KR" sz="900" b="1" dirty="0" smtClean="0"/>
              <a:t>⑥</a:t>
            </a:r>
            <a:r>
              <a:rPr lang="en-US" altLang="ko-KR" sz="900" b="1" dirty="0" smtClean="0"/>
              <a:t> : </a:t>
            </a:r>
            <a:r>
              <a:rPr lang="ko-KR" altLang="en-US" sz="900" b="1" dirty="0" smtClean="0"/>
              <a:t>화면 닫기</a:t>
            </a:r>
            <a:endParaRPr lang="en-US" altLang="ko-KR" sz="900" b="1" dirty="0" smtClean="0"/>
          </a:p>
          <a:p>
            <a:endParaRPr lang="en-US" altLang="ko-KR" sz="800" b="1" dirty="0" smtClean="0"/>
          </a:p>
          <a:p>
            <a:r>
              <a:rPr lang="en-US" altLang="ko-KR" sz="800" b="1" dirty="0" smtClean="0"/>
              <a:t> </a:t>
            </a:r>
            <a:r>
              <a:rPr lang="ko-KR" altLang="en-US" sz="800" b="1" dirty="0" smtClean="0"/>
              <a:t>교통비 등록 클릭 시 외근스케줄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교통비등록</a:t>
            </a:r>
            <a:r>
              <a:rPr lang="en-US" altLang="ko-KR" sz="800" b="1" dirty="0" smtClean="0"/>
              <a:t>)</a:t>
            </a:r>
          </a:p>
          <a:p>
            <a:r>
              <a:rPr lang="en-US" altLang="ko-KR" sz="800" b="1" dirty="0" smtClean="0"/>
              <a:t> </a:t>
            </a:r>
            <a:r>
              <a:rPr lang="ko-KR" altLang="en-US" sz="800" b="1" dirty="0" smtClean="0"/>
              <a:t>화면을 호출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지시번호 연계하여 작업시간적용</a:t>
            </a:r>
            <a:r>
              <a:rPr lang="en-US" altLang="ko-KR" sz="800" b="1" dirty="0" smtClean="0"/>
              <a:t>)</a:t>
            </a:r>
            <a:endParaRPr lang="ko-KR" alt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6298" y="800100"/>
            <a:ext cx="1428760" cy="197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ko-KR" altLang="en-US" sz="1000" b="1" dirty="0" smtClean="0">
                <a:solidFill>
                  <a:srgbClr val="002060"/>
                </a:solidFill>
              </a:rPr>
              <a:t>작업수행 관리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52405" y="1017864"/>
            <a:ext cx="7049225" cy="4797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562" y="4786322"/>
            <a:ext cx="48577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사각형 설명선 16"/>
          <p:cNvSpPr/>
          <p:nvPr/>
        </p:nvSpPr>
        <p:spPr bwMode="auto">
          <a:xfrm>
            <a:off x="4881563" y="4786322"/>
            <a:ext cx="4857783" cy="1785950"/>
          </a:xfrm>
          <a:prstGeom prst="wedgeRectCallout">
            <a:avLst>
              <a:gd name="adj1" fmla="val -18615"/>
              <a:gd name="adj2" fmla="val -2635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8950" y="5719625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Window(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4" name="사각형 설명선 23"/>
          <p:cNvSpPr/>
          <p:nvPr/>
        </p:nvSpPr>
        <p:spPr bwMode="auto">
          <a:xfrm>
            <a:off x="4879588" y="4786322"/>
            <a:ext cx="4859758" cy="1785950"/>
          </a:xfrm>
          <a:prstGeom prst="wedgeRectCallout">
            <a:avLst>
              <a:gd name="adj1" fmla="val -5865"/>
              <a:gd name="adj2" fmla="val -26401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54" y="4786323"/>
            <a:ext cx="4643470" cy="17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사각형 설명선 14"/>
          <p:cNvSpPr/>
          <p:nvPr/>
        </p:nvSpPr>
        <p:spPr bwMode="auto">
          <a:xfrm>
            <a:off x="166654" y="4786322"/>
            <a:ext cx="4643470" cy="1785950"/>
          </a:xfrm>
          <a:prstGeom prst="wedgeRectCallout">
            <a:avLst>
              <a:gd name="adj1" fmla="val 66602"/>
              <a:gd name="adj2" fmla="val -2647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6852" y="5715016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Window(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3910" y="6215082"/>
            <a:ext cx="3143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/>
              <a:t>정렬 </a:t>
            </a:r>
            <a:r>
              <a:rPr lang="en-US" altLang="ko-KR" sz="800" b="1" dirty="0" smtClean="0"/>
              <a:t>: </a:t>
            </a:r>
            <a:r>
              <a:rPr lang="ko-KR" altLang="en-US" sz="800" b="1" dirty="0" smtClean="0"/>
              <a:t>지시일자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지시번호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거래처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작업부서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지시자</a:t>
            </a:r>
            <a:endParaRPr lang="ko-KR" altLang="en-US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10256" y="6215082"/>
            <a:ext cx="3143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/>
              <a:t>정렬 </a:t>
            </a:r>
            <a:r>
              <a:rPr lang="en-US" altLang="ko-KR" sz="800" b="1" dirty="0" smtClean="0"/>
              <a:t>: </a:t>
            </a:r>
            <a:r>
              <a:rPr lang="ko-KR" altLang="en-US" sz="800" b="1" dirty="0" smtClean="0"/>
              <a:t>작업일자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작업수행번호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거래처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작업부서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작업자</a:t>
            </a:r>
            <a:endParaRPr lang="ko-KR" altLang="en-US" sz="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44" y="3286124"/>
            <a:ext cx="1863857" cy="1425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5" name="사각형 설명선 24"/>
          <p:cNvSpPr/>
          <p:nvPr/>
        </p:nvSpPr>
        <p:spPr bwMode="auto">
          <a:xfrm>
            <a:off x="7667645" y="3286124"/>
            <a:ext cx="1857388" cy="1428760"/>
          </a:xfrm>
          <a:prstGeom prst="wedgeRectCallout">
            <a:avLst>
              <a:gd name="adj1" fmla="val -67845"/>
              <a:gd name="adj2" fmla="val -15780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365230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4. </a:t>
            </a:r>
            <a:r>
              <a:rPr lang="ko-KR" altLang="en-US" sz="1200" b="1" dirty="0" smtClean="0"/>
              <a:t>작업지시서</a:t>
            </a:r>
            <a:endParaRPr lang="ko-KR" altLang="en-US" sz="12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8" y="857232"/>
            <a:ext cx="5468948" cy="52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365230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5. </a:t>
            </a:r>
            <a:r>
              <a:rPr lang="ko-KR" altLang="en-US" sz="1200" b="1" dirty="0" smtClean="0"/>
              <a:t>업무보고서</a:t>
            </a:r>
            <a:endParaRPr lang="ko-KR" altLang="en-US" sz="1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9" y="857232"/>
            <a:ext cx="9215503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573621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6. </a:t>
            </a:r>
            <a:r>
              <a:rPr lang="ko-KR" altLang="en-US" sz="1200" b="1" dirty="0" smtClean="0"/>
              <a:t>작업지시 현황</a:t>
            </a:r>
            <a:endParaRPr lang="ko-KR" alt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015" y="857232"/>
            <a:ext cx="9321455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504" y="857232"/>
            <a:ext cx="9348480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573621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7. </a:t>
            </a:r>
            <a:r>
              <a:rPr lang="ko-KR" altLang="en-US" sz="1200" b="1" dirty="0" smtClean="0"/>
              <a:t>작업수행 현황</a:t>
            </a:r>
            <a:endParaRPr lang="ko-KR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3. 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en-US" altLang="ko-KR" sz="1200" b="1" dirty="0" smtClean="0"/>
              <a:t>    8. </a:t>
            </a:r>
            <a:r>
              <a:rPr lang="ko-KR" altLang="en-US" sz="1200" b="1" dirty="0" smtClean="0"/>
              <a:t>작업분석</a:t>
            </a:r>
            <a:endParaRPr lang="ko-KR" altLang="en-US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38" y="866777"/>
            <a:ext cx="6983610" cy="5634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marL="359181" indent="-359181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영업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작업관리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품질관리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세부구성도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출력물 정의서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714" y="-32680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737127" cy="589160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600" dirty="0" smtClean="0"/>
              <a:t>1. </a:t>
            </a:r>
            <a:r>
              <a:rPr lang="ko-KR" altLang="en-US" sz="1600" dirty="0" smtClean="0"/>
              <a:t>영업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작업관리</a:t>
            </a:r>
            <a:endParaRPr lang="en-US" altLang="ko-KR" sz="1600" dirty="0" smtClean="0"/>
          </a:p>
          <a:p>
            <a:pPr marL="359181" indent="-359181"/>
            <a:r>
              <a:rPr lang="en-US" altLang="ko-KR" sz="1600" dirty="0" smtClean="0"/>
              <a:t>	4. </a:t>
            </a:r>
            <a:r>
              <a:rPr lang="ko-KR" altLang="en-US" sz="1600" dirty="0" smtClean="0"/>
              <a:t>품질관리</a:t>
            </a:r>
            <a:endParaRPr lang="ko-KR" altLang="en-US" sz="1300" dirty="0"/>
          </a:p>
        </p:txBody>
      </p:sp>
      <p:sp>
        <p:nvSpPr>
          <p:cNvPr id="23" name="직사각형 22"/>
          <p:cNvSpPr/>
          <p:nvPr/>
        </p:nvSpPr>
        <p:spPr>
          <a:xfrm>
            <a:off x="512680" y="1357298"/>
            <a:ext cx="15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품질검사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순서도: 화면 표시 24"/>
          <p:cNvSpPr/>
          <p:nvPr/>
        </p:nvSpPr>
        <p:spPr>
          <a:xfrm>
            <a:off x="2360712" y="1665964"/>
            <a:ext cx="1728000" cy="180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품질검사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순서도: 문서 27"/>
          <p:cNvSpPr/>
          <p:nvPr/>
        </p:nvSpPr>
        <p:spPr>
          <a:xfrm>
            <a:off x="7221384" y="1701948"/>
            <a:ext cx="1188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테스트 시나리오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30" name="순서도: 화면 표시 29"/>
          <p:cNvSpPr/>
          <p:nvPr/>
        </p:nvSpPr>
        <p:spPr>
          <a:xfrm>
            <a:off x="7221384" y="1413916"/>
            <a:ext cx="118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테스트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45" name="꺾인 연결선 44"/>
          <p:cNvCxnSpPr>
            <a:stCxn id="37" idx="4"/>
            <a:endCxn id="28" idx="1"/>
          </p:cNvCxnSpPr>
          <p:nvPr/>
        </p:nvCxnSpPr>
        <p:spPr>
          <a:xfrm>
            <a:off x="5817096" y="1755996"/>
            <a:ext cx="1404288" cy="719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stCxn id="37" idx="4"/>
            <a:endCxn id="30" idx="1"/>
          </p:cNvCxnSpPr>
          <p:nvPr/>
        </p:nvCxnSpPr>
        <p:spPr>
          <a:xfrm flipV="1">
            <a:off x="5817096" y="1539916"/>
            <a:ext cx="1404288" cy="216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50490" y="938222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2288704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232920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350490" y="122625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350491" y="964100"/>
            <a:ext cx="186620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기 능</a:t>
            </a:r>
            <a:endParaRPr lang="ko-KR" altLang="en-US" sz="1500" b="1" dirty="0"/>
          </a:p>
        </p:txBody>
      </p:sp>
      <p:sp>
        <p:nvSpPr>
          <p:cNvPr id="58" name="직사각형 57"/>
          <p:cNvSpPr/>
          <p:nvPr/>
        </p:nvSpPr>
        <p:spPr>
          <a:xfrm>
            <a:off x="2360712" y="964100"/>
            <a:ext cx="179419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입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59" name="직사각형 58"/>
          <p:cNvSpPr/>
          <p:nvPr/>
        </p:nvSpPr>
        <p:spPr>
          <a:xfrm>
            <a:off x="4304928" y="964100"/>
            <a:ext cx="157817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ko-KR" sz="1500" b="1" dirty="0" smtClean="0"/>
              <a:t>DB</a:t>
            </a:r>
            <a:endParaRPr lang="ko-KR" altLang="en-US" sz="1500" b="1" dirty="0"/>
          </a:p>
        </p:txBody>
      </p:sp>
      <p:cxnSp>
        <p:nvCxnSpPr>
          <p:cNvPr id="60" name="직선 연결선 59"/>
          <p:cNvCxnSpPr/>
          <p:nvPr/>
        </p:nvCxnSpPr>
        <p:spPr>
          <a:xfrm>
            <a:off x="5961112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6033120" y="964100"/>
            <a:ext cx="352839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출 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37" name="순서도: 자기 디스크 36"/>
          <p:cNvSpPr/>
          <p:nvPr/>
        </p:nvSpPr>
        <p:spPr>
          <a:xfrm>
            <a:off x="4376936" y="1629996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smtClean="0">
                <a:solidFill>
                  <a:schemeClr val="tx1"/>
                </a:solidFill>
              </a:rPr>
              <a:t>품질검사</a:t>
            </a:r>
            <a:endParaRPr lang="ko-KR" alt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68" name="꺾인 연결선 67"/>
          <p:cNvCxnSpPr>
            <a:stCxn id="25" idx="3"/>
            <a:endCxn id="37" idx="2"/>
          </p:cNvCxnSpPr>
          <p:nvPr/>
        </p:nvCxnSpPr>
        <p:spPr>
          <a:xfrm>
            <a:off x="4088712" y="1755964"/>
            <a:ext cx="288224" cy="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순서도: 화면 표시 63"/>
          <p:cNvSpPr/>
          <p:nvPr/>
        </p:nvSpPr>
        <p:spPr>
          <a:xfrm>
            <a:off x="2360712" y="3070124"/>
            <a:ext cx="1728000" cy="180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결함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66" name="꺾인 연결선 65"/>
          <p:cNvCxnSpPr>
            <a:stCxn id="64" idx="3"/>
            <a:endCxn id="62" idx="2"/>
          </p:cNvCxnSpPr>
          <p:nvPr/>
        </p:nvCxnSpPr>
        <p:spPr>
          <a:xfrm>
            <a:off x="4088712" y="3160124"/>
            <a:ext cx="29278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순서도: 자기 디스크 61"/>
          <p:cNvSpPr/>
          <p:nvPr/>
        </p:nvSpPr>
        <p:spPr>
          <a:xfrm>
            <a:off x="4381496" y="3034124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결함</a:t>
            </a:r>
          </a:p>
        </p:txBody>
      </p:sp>
      <p:sp>
        <p:nvSpPr>
          <p:cNvPr id="67" name="순서도: 문서 66"/>
          <p:cNvSpPr/>
          <p:nvPr/>
        </p:nvSpPr>
        <p:spPr>
          <a:xfrm>
            <a:off x="7221384" y="2033992"/>
            <a:ext cx="1188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테스트 결과서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9" name="순서도: 화면 표시 68"/>
          <p:cNvSpPr/>
          <p:nvPr/>
        </p:nvSpPr>
        <p:spPr>
          <a:xfrm>
            <a:off x="7221384" y="3034124"/>
            <a:ext cx="118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결함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0" name="순서도: 문서 69"/>
          <p:cNvSpPr/>
          <p:nvPr/>
        </p:nvSpPr>
        <p:spPr>
          <a:xfrm>
            <a:off x="7221384" y="2645462"/>
            <a:ext cx="1188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품질보고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2" name="순서도: 화면 표시 71"/>
          <p:cNvSpPr/>
          <p:nvPr/>
        </p:nvSpPr>
        <p:spPr>
          <a:xfrm>
            <a:off x="7221384" y="2357430"/>
            <a:ext cx="118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품질보고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75" name="꺾인 연결선 74"/>
          <p:cNvCxnSpPr>
            <a:stCxn id="37" idx="4"/>
            <a:endCxn id="67" idx="1"/>
          </p:cNvCxnSpPr>
          <p:nvPr/>
        </p:nvCxnSpPr>
        <p:spPr>
          <a:xfrm>
            <a:off x="5817096" y="1755996"/>
            <a:ext cx="1404288" cy="4039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80"/>
          <p:cNvCxnSpPr>
            <a:stCxn id="62" idx="4"/>
            <a:endCxn id="69" idx="1"/>
          </p:cNvCxnSpPr>
          <p:nvPr/>
        </p:nvCxnSpPr>
        <p:spPr>
          <a:xfrm>
            <a:off x="5821656" y="3160124"/>
            <a:ext cx="139972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37" idx="4"/>
            <a:endCxn id="72" idx="1"/>
          </p:cNvCxnSpPr>
          <p:nvPr/>
        </p:nvCxnSpPr>
        <p:spPr>
          <a:xfrm>
            <a:off x="5817096" y="1755996"/>
            <a:ext cx="1404288" cy="7274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꺾인 연결선 89"/>
          <p:cNvCxnSpPr>
            <a:stCxn id="37" idx="4"/>
            <a:endCxn id="70" idx="1"/>
          </p:cNvCxnSpPr>
          <p:nvPr/>
        </p:nvCxnSpPr>
        <p:spPr>
          <a:xfrm>
            <a:off x="5817096" y="1755996"/>
            <a:ext cx="1404288" cy="10154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62" idx="4"/>
            <a:endCxn id="72" idx="1"/>
          </p:cNvCxnSpPr>
          <p:nvPr/>
        </p:nvCxnSpPr>
        <p:spPr>
          <a:xfrm flipV="1">
            <a:off x="5821656" y="2483430"/>
            <a:ext cx="1399728" cy="6766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812428"/>
            <a:ext cx="635284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4. </a:t>
            </a:r>
            <a:r>
              <a:rPr lang="ko-KR" altLang="en-US" sz="1200" b="1" dirty="0" smtClean="0"/>
              <a:t>품질관리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1. </a:t>
            </a:r>
            <a:r>
              <a:rPr lang="ko-KR" altLang="en-US" sz="1200" b="1" dirty="0" smtClean="0"/>
              <a:t>품질검사</a:t>
            </a:r>
            <a:endParaRPr lang="ko-KR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3490" y="55331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①        ②      ③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94014" y="129046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⑤    ⑥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81100" y="115647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④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81826" y="785794"/>
            <a:ext cx="30241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/>
              <a:t>①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작업지시 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요청번호선택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후 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</a:t>
            </a:r>
            <a:r>
              <a:rPr lang="ko-KR" altLang="en-US" sz="900" b="1" dirty="0" smtClean="0"/>
              <a:t>저장버튼으로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저장 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②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품질검사조회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 작업지시번호선택 후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수정버튼으로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수정처리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③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품질검사조회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화성화 작업지시번호선택 후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삭제버튼으로</a:t>
            </a:r>
            <a:r>
              <a:rPr lang="en-US" altLang="ko-KR" sz="900" b="1" dirty="0" smtClean="0"/>
              <a:t> </a:t>
            </a:r>
            <a:r>
              <a:rPr lang="ko-KR" altLang="en-US" sz="900" b="1" dirty="0" smtClean="0"/>
              <a:t>삭제처리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④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상태표기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⑤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저장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수정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삭제로 타이틀변경</a:t>
            </a:r>
            <a:endParaRPr lang="en-US" altLang="ko-KR" sz="900" b="1" dirty="0" smtClean="0"/>
          </a:p>
          <a:p>
            <a:r>
              <a:rPr lang="ko-KR" altLang="ko-KR" sz="900" b="1" dirty="0" smtClean="0"/>
              <a:t>⑥</a:t>
            </a:r>
            <a:r>
              <a:rPr lang="en-US" altLang="ko-KR" sz="900" b="1" dirty="0" smtClean="0"/>
              <a:t> : </a:t>
            </a:r>
            <a:r>
              <a:rPr lang="ko-KR" altLang="en-US" sz="900" b="1" dirty="0" smtClean="0"/>
              <a:t>화면 닫기</a:t>
            </a:r>
            <a:endParaRPr lang="ko-KR" altLang="en-US" sz="900" b="1" dirty="0"/>
          </a:p>
        </p:txBody>
      </p:sp>
      <p:sp>
        <p:nvSpPr>
          <p:cNvPr id="19" name="직사각형 18"/>
          <p:cNvSpPr/>
          <p:nvPr/>
        </p:nvSpPr>
        <p:spPr>
          <a:xfrm>
            <a:off x="372091" y="1020932"/>
            <a:ext cx="6232896" cy="4714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8640" y="834502"/>
            <a:ext cx="1428760" cy="17244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ko-KR" altLang="en-US" sz="1000" b="1" dirty="0" smtClean="0">
                <a:solidFill>
                  <a:srgbClr val="002060"/>
                </a:solidFill>
              </a:rPr>
              <a:t>품질검사 관리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4812956"/>
            <a:ext cx="4643470" cy="17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사각형 설명선 21"/>
          <p:cNvSpPr/>
          <p:nvPr/>
        </p:nvSpPr>
        <p:spPr bwMode="auto">
          <a:xfrm>
            <a:off x="166654" y="4812956"/>
            <a:ext cx="4643470" cy="1785950"/>
          </a:xfrm>
          <a:prstGeom prst="wedgeRectCallout">
            <a:avLst>
              <a:gd name="adj1" fmla="val 52645"/>
              <a:gd name="adj2" fmla="val -2652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6852" y="5741650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Window(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562" y="4812956"/>
            <a:ext cx="49292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사각형 설명선 15"/>
          <p:cNvSpPr/>
          <p:nvPr/>
        </p:nvSpPr>
        <p:spPr bwMode="auto">
          <a:xfrm>
            <a:off x="4881562" y="4812956"/>
            <a:ext cx="4929222" cy="1714512"/>
          </a:xfrm>
          <a:prstGeom prst="wedgeRectCallout">
            <a:avLst>
              <a:gd name="adj1" fmla="val -36524"/>
              <a:gd name="adj2" fmla="val -2740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512" y="5576749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Window(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4" name="사각형 설명선 23"/>
          <p:cNvSpPr/>
          <p:nvPr/>
        </p:nvSpPr>
        <p:spPr bwMode="auto">
          <a:xfrm>
            <a:off x="4881562" y="4812956"/>
            <a:ext cx="4929222" cy="1714512"/>
          </a:xfrm>
          <a:prstGeom prst="wedgeRectCallout">
            <a:avLst>
              <a:gd name="adj1" fmla="val -24637"/>
              <a:gd name="adj2" fmla="val -2740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9822" y="3357562"/>
            <a:ext cx="2018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>
                <a:solidFill>
                  <a:srgbClr val="002060"/>
                </a:solidFill>
              </a:rPr>
              <a:t>검사결과   결함구분          결함유형</a:t>
            </a:r>
            <a:endParaRPr lang="ko-KR" altLang="en-US" sz="800" b="1" dirty="0">
              <a:solidFill>
                <a:srgbClr val="002060"/>
              </a:solidFill>
            </a:endParaRPr>
          </a:p>
        </p:txBody>
      </p:sp>
      <p:sp>
        <p:nvSpPr>
          <p:cNvPr id="28" name="왼쪽 중괄호 27"/>
          <p:cNvSpPr/>
          <p:nvPr/>
        </p:nvSpPr>
        <p:spPr>
          <a:xfrm rot="16200000">
            <a:off x="1470398" y="3152021"/>
            <a:ext cx="250033" cy="1857389"/>
          </a:xfrm>
          <a:prstGeom prst="leftBrace">
            <a:avLst>
              <a:gd name="adj1" fmla="val 8333"/>
              <a:gd name="adj2" fmla="val 504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309662" y="4170014"/>
            <a:ext cx="642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smtClean="0">
                <a:solidFill>
                  <a:srgbClr val="002060"/>
                </a:solidFill>
              </a:rPr>
              <a:t>검사의뢰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sp>
        <p:nvSpPr>
          <p:cNvPr id="30" name="왼쪽 중괄호 29"/>
          <p:cNvSpPr/>
          <p:nvPr/>
        </p:nvSpPr>
        <p:spPr>
          <a:xfrm rot="16200000">
            <a:off x="4327917" y="2651955"/>
            <a:ext cx="250033" cy="2857521"/>
          </a:xfrm>
          <a:prstGeom prst="leftBrace">
            <a:avLst>
              <a:gd name="adj1" fmla="val 8333"/>
              <a:gd name="adj2" fmla="val 504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140548" y="4170014"/>
            <a:ext cx="642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rgbClr val="002060"/>
                </a:solidFill>
              </a:rPr>
              <a:t>검사결과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56772" y="3554120"/>
            <a:ext cx="1785950" cy="97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023910" y="6241716"/>
            <a:ext cx="3143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/>
              <a:t>정렬 </a:t>
            </a:r>
            <a:r>
              <a:rPr lang="en-US" altLang="ko-KR" sz="800" b="1" dirty="0" smtClean="0"/>
              <a:t>: </a:t>
            </a:r>
            <a:r>
              <a:rPr lang="ko-KR" altLang="en-US" sz="800" b="1" dirty="0" smtClean="0"/>
              <a:t>지시일자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지시번호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거래처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작업부서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지시자</a:t>
            </a:r>
            <a:endParaRPr lang="ko-KR" alt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38884" y="6169148"/>
            <a:ext cx="3143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/>
              <a:t>정렬 </a:t>
            </a:r>
            <a:r>
              <a:rPr lang="en-US" altLang="ko-KR" sz="800" b="1" dirty="0" smtClean="0"/>
              <a:t>: </a:t>
            </a:r>
            <a:r>
              <a:rPr lang="ko-KR" altLang="en-US" sz="800" b="1" dirty="0" smtClean="0"/>
              <a:t>검사구분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검사일자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검사자</a:t>
            </a:r>
            <a:endParaRPr lang="ko-KR" alt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Ⅰ. S-ERP </a:t>
            </a:r>
            <a:r>
              <a:rPr lang="ko-KR" altLang="en-US" dirty="0" smtClean="0">
                <a:solidFill>
                  <a:schemeClr val="tx1"/>
                </a:solidFill>
              </a:rPr>
              <a:t>기본 시스템 구성도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1952604" y="1394451"/>
            <a:ext cx="5981700" cy="4453899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t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S-ERP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051929" y="5214950"/>
            <a:ext cx="5778000" cy="532800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경영분석</a:t>
            </a:r>
            <a:r>
              <a:rPr lang="en-US" altLang="ko-KR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원가</a:t>
            </a:r>
            <a:r>
              <a:rPr lang="en-US" altLang="ko-KR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수익</a:t>
            </a:r>
            <a:r>
              <a:rPr lang="en-US" altLang="ko-KR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관리</a:t>
            </a:r>
            <a:endParaRPr lang="ko-KR" altLang="en-US" sz="1400" b="1" dirty="0">
              <a:solidFill>
                <a:schemeClr val="dk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5960602" y="4610712"/>
            <a:ext cx="1872000" cy="532800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인사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성과관리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4014787" y="4610712"/>
            <a:ext cx="1872000" cy="532800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급여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성과급관리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2051929" y="4610712"/>
            <a:ext cx="1872000" cy="532800"/>
          </a:xfrm>
          <a:prstGeom prst="rect">
            <a:avLst/>
          </a:prstGeom>
          <a:solidFill>
            <a:srgbClr val="CCECFF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회계관리</a:t>
            </a:r>
            <a:endParaRPr lang="ko-KR" altLang="en-US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6673076" y="71414"/>
            <a:ext cx="949337" cy="219078"/>
          </a:xfrm>
          <a:prstGeom prst="roundRect">
            <a:avLst/>
          </a:prstGeom>
          <a:solidFill>
            <a:srgbClr val="CCE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ERP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7750210" y="71414"/>
            <a:ext cx="949337" cy="219078"/>
          </a:xfrm>
          <a:prstGeom prst="round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CRM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8809087" y="71414"/>
            <a:ext cx="949337" cy="219078"/>
          </a:xfrm>
          <a:prstGeom prst="roundRect">
            <a:avLst/>
          </a:prstGeom>
          <a:solidFill>
            <a:srgbClr val="ED9B2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일반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050676" y="1767756"/>
            <a:ext cx="5778000" cy="1716028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영업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작업관리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050677" y="2050910"/>
            <a:ext cx="577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5951725" y="2173694"/>
            <a:ext cx="1787357" cy="53181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개발문서관리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2041798" y="3567982"/>
            <a:ext cx="5778000" cy="976978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구매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판매관리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2095480" y="2173694"/>
            <a:ext cx="1787357" cy="53181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영업관리</a:t>
            </a:r>
            <a:endParaRPr lang="ko-KR" altLang="en-US" sz="1400" b="1" dirty="0">
              <a:solidFill>
                <a:schemeClr val="dk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015078" y="2170712"/>
            <a:ext cx="1795178" cy="536247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고객관계관리</a:t>
            </a:r>
            <a:endParaRPr lang="en-US" altLang="ko-KR" sz="1400" b="1" dirty="0" smtClean="0">
              <a:solidFill>
                <a:schemeClr val="dk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4022899" y="2808384"/>
            <a:ext cx="1787357" cy="53181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품질관리</a:t>
            </a:r>
            <a:endParaRPr lang="ko-KR" altLang="en-US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2103241" y="2808384"/>
            <a:ext cx="1787357" cy="53181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작업관리</a:t>
            </a:r>
            <a:endParaRPr lang="ko-KR" altLang="en-US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041798" y="3826272"/>
            <a:ext cx="577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918709" y="3902019"/>
            <a:ext cx="1789200" cy="532800"/>
          </a:xfrm>
          <a:prstGeom prst="rect">
            <a:avLst/>
          </a:prstGeom>
          <a:solidFill>
            <a:srgbClr val="CCECFF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구매관리</a:t>
            </a:r>
            <a:endParaRPr lang="ko-KR" altLang="en-US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81264" y="3902018"/>
            <a:ext cx="1789200" cy="532800"/>
          </a:xfrm>
          <a:prstGeom prst="rect">
            <a:avLst/>
          </a:prstGeom>
          <a:solidFill>
            <a:srgbClr val="CCECFF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4273" tIns="49022" rIns="94273" bIns="4902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판매관리</a:t>
            </a:r>
            <a:endParaRPr lang="ko-KR" altLang="en-US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365230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4. </a:t>
            </a:r>
            <a:r>
              <a:rPr lang="ko-KR" altLang="en-US" sz="1200" b="1" dirty="0" smtClean="0"/>
              <a:t>품질관리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2. </a:t>
            </a:r>
            <a:r>
              <a:rPr lang="ko-KR" altLang="en-US" sz="1200" b="1" dirty="0" smtClean="0"/>
              <a:t>테스트현황</a:t>
            </a:r>
            <a:endParaRPr lang="ko-KR" altLang="en-US" sz="1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6" y="857232"/>
            <a:ext cx="8256488" cy="3709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727509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4. </a:t>
            </a:r>
            <a:r>
              <a:rPr lang="ko-KR" altLang="en-US" sz="1200" b="1" dirty="0" smtClean="0"/>
              <a:t>품질관리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3. </a:t>
            </a:r>
            <a:r>
              <a:rPr lang="ko-KR" altLang="en-US" sz="1200" b="1" dirty="0" smtClean="0"/>
              <a:t>테스트 시나리오</a:t>
            </a:r>
            <a:endParaRPr lang="ko-KR" altLang="en-US" sz="1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66" y="928670"/>
            <a:ext cx="6424634" cy="53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573621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4. </a:t>
            </a:r>
            <a:r>
              <a:rPr lang="ko-KR" altLang="en-US" sz="1200" b="1" dirty="0" smtClean="0"/>
              <a:t>품질관리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4. </a:t>
            </a:r>
            <a:r>
              <a:rPr lang="ko-KR" altLang="en-US" sz="1200" b="1" dirty="0" smtClean="0"/>
              <a:t>테스트 결과서</a:t>
            </a:r>
            <a:endParaRPr lang="ko-KR" altLang="en-US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18" y="928670"/>
            <a:ext cx="5729304" cy="559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4. </a:t>
            </a:r>
            <a:r>
              <a:rPr lang="ko-KR" altLang="en-US" sz="1200" b="1" dirty="0" smtClean="0"/>
              <a:t>품질관리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5. </a:t>
            </a:r>
            <a:r>
              <a:rPr lang="ko-KR" altLang="en-US" sz="1200" b="1" dirty="0" smtClean="0"/>
              <a:t>품질분석</a:t>
            </a:r>
            <a:endParaRPr lang="ko-KR" altLang="en-US" sz="1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4802" y="928670"/>
            <a:ext cx="7090098" cy="5643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marL="359181" indent="-359181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영업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작업관리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개발문서관리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세부구성도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출력물 정의서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714" y="-32680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2018293" cy="589160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600" dirty="0" smtClean="0"/>
              <a:t>1. </a:t>
            </a:r>
            <a:r>
              <a:rPr lang="ko-KR" altLang="en-US" sz="1600" dirty="0" smtClean="0"/>
              <a:t>영업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작업관리</a:t>
            </a:r>
            <a:endParaRPr lang="en-US" altLang="ko-KR" sz="1600" dirty="0" smtClean="0"/>
          </a:p>
          <a:p>
            <a:pPr marL="359181" indent="-359181"/>
            <a:r>
              <a:rPr lang="en-US" altLang="ko-KR" sz="1600" dirty="0" smtClean="0"/>
              <a:t>	5. </a:t>
            </a:r>
            <a:r>
              <a:rPr lang="ko-KR" altLang="en-US" sz="1600" dirty="0" smtClean="0"/>
              <a:t>개발문서관리</a:t>
            </a:r>
            <a:endParaRPr lang="ko-KR" altLang="en-US" sz="1300" dirty="0"/>
          </a:p>
        </p:txBody>
      </p:sp>
      <p:sp>
        <p:nvSpPr>
          <p:cNvPr id="23" name="직사각형 22"/>
          <p:cNvSpPr/>
          <p:nvPr/>
        </p:nvSpPr>
        <p:spPr>
          <a:xfrm>
            <a:off x="512680" y="1357298"/>
            <a:ext cx="15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개발문서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순서도: 화면 표시 24"/>
          <p:cNvSpPr/>
          <p:nvPr/>
        </p:nvSpPr>
        <p:spPr>
          <a:xfrm>
            <a:off x="2360712" y="1536174"/>
            <a:ext cx="1728000" cy="180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개발문서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순서도: 화면 표시 29"/>
          <p:cNvSpPr/>
          <p:nvPr/>
        </p:nvSpPr>
        <p:spPr>
          <a:xfrm>
            <a:off x="7221384" y="1500174"/>
            <a:ext cx="1188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산출물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51" name="꺾인 연결선 50"/>
          <p:cNvCxnSpPr/>
          <p:nvPr/>
        </p:nvCxnSpPr>
        <p:spPr>
          <a:xfrm flipV="1">
            <a:off x="5817096" y="1624455"/>
            <a:ext cx="1404288" cy="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50490" y="938222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2288704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232920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350490" y="122625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350491" y="964100"/>
            <a:ext cx="186620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기 능</a:t>
            </a:r>
            <a:endParaRPr lang="ko-KR" altLang="en-US" sz="1500" b="1" dirty="0"/>
          </a:p>
        </p:txBody>
      </p:sp>
      <p:sp>
        <p:nvSpPr>
          <p:cNvPr id="58" name="직사각형 57"/>
          <p:cNvSpPr/>
          <p:nvPr/>
        </p:nvSpPr>
        <p:spPr>
          <a:xfrm>
            <a:off x="2360712" y="964100"/>
            <a:ext cx="179419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입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59" name="직사각형 58"/>
          <p:cNvSpPr/>
          <p:nvPr/>
        </p:nvSpPr>
        <p:spPr>
          <a:xfrm>
            <a:off x="4304928" y="964100"/>
            <a:ext cx="157817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ko-KR" sz="1500" b="1" dirty="0" smtClean="0"/>
              <a:t>DB</a:t>
            </a:r>
            <a:endParaRPr lang="ko-KR" altLang="en-US" sz="1500" b="1" dirty="0"/>
          </a:p>
        </p:txBody>
      </p:sp>
      <p:cxnSp>
        <p:nvCxnSpPr>
          <p:cNvPr id="60" name="직선 연결선 59"/>
          <p:cNvCxnSpPr/>
          <p:nvPr/>
        </p:nvCxnSpPr>
        <p:spPr>
          <a:xfrm>
            <a:off x="5961112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6033120" y="964100"/>
            <a:ext cx="352839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출 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37" name="순서도: 자기 디스크 36"/>
          <p:cNvSpPr/>
          <p:nvPr/>
        </p:nvSpPr>
        <p:spPr>
          <a:xfrm>
            <a:off x="4376936" y="1500174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문서</a:t>
            </a:r>
          </a:p>
        </p:txBody>
      </p:sp>
      <p:cxnSp>
        <p:nvCxnSpPr>
          <p:cNvPr id="68" name="꺾인 연결선 67"/>
          <p:cNvCxnSpPr/>
          <p:nvPr/>
        </p:nvCxnSpPr>
        <p:spPr>
          <a:xfrm>
            <a:off x="4088712" y="1625380"/>
            <a:ext cx="28822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순서도: 문서 69"/>
          <p:cNvSpPr/>
          <p:nvPr/>
        </p:nvSpPr>
        <p:spPr>
          <a:xfrm>
            <a:off x="7221384" y="1907608"/>
            <a:ext cx="1188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변경 요청서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90" name="꺾인 연결선 89"/>
          <p:cNvCxnSpPr>
            <a:stCxn id="38" idx="4"/>
            <a:endCxn id="70" idx="1"/>
          </p:cNvCxnSpPr>
          <p:nvPr/>
        </p:nvCxnSpPr>
        <p:spPr>
          <a:xfrm>
            <a:off x="5817096" y="2033608"/>
            <a:ext cx="14042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순서도: 자기 디스크 37"/>
          <p:cNvSpPr/>
          <p:nvPr/>
        </p:nvSpPr>
        <p:spPr>
          <a:xfrm>
            <a:off x="4376936" y="1907608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문서이력</a:t>
            </a:r>
          </a:p>
        </p:txBody>
      </p:sp>
      <p:cxnSp>
        <p:nvCxnSpPr>
          <p:cNvPr id="39" name="꺾인 연결선 38"/>
          <p:cNvCxnSpPr>
            <a:stCxn id="25" idx="3"/>
            <a:endCxn id="38" idx="2"/>
          </p:cNvCxnSpPr>
          <p:nvPr/>
        </p:nvCxnSpPr>
        <p:spPr>
          <a:xfrm>
            <a:off x="4088712" y="1626174"/>
            <a:ext cx="288224" cy="4074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301110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5. </a:t>
            </a:r>
            <a:r>
              <a:rPr lang="ko-KR" altLang="en-US" sz="1200" b="1" dirty="0" smtClean="0"/>
              <a:t>개발문서관리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1. </a:t>
            </a:r>
            <a:r>
              <a:rPr lang="ko-KR" altLang="en-US" sz="1200" b="1" dirty="0" smtClean="0"/>
              <a:t>개발문서</a:t>
            </a:r>
            <a:endParaRPr lang="ko-KR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80" y="1000108"/>
            <a:ext cx="9372628" cy="323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365230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5. </a:t>
            </a:r>
            <a:r>
              <a:rPr lang="ko-KR" altLang="en-US" sz="1200" b="1" dirty="0" smtClean="0"/>
              <a:t>개발문서관리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2. </a:t>
            </a:r>
            <a:r>
              <a:rPr lang="ko-KR" altLang="en-US" sz="1200" b="1" dirty="0" smtClean="0"/>
              <a:t>산출물현황</a:t>
            </a:r>
            <a:endParaRPr lang="ko-KR" alt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95" y="928670"/>
            <a:ext cx="6962791" cy="5565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marL="359181" indent="-359181"/>
            <a:r>
              <a:rPr lang="en-US" altLang="ko-KR" sz="2800" b="1" dirty="0" smtClean="0"/>
              <a:t>2. </a:t>
            </a:r>
            <a:r>
              <a:rPr lang="ko-KR" altLang="en-US" sz="2800" b="1" dirty="0" smtClean="0"/>
              <a:t>구매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판매관리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구매관리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세부구성도</a:t>
            </a:r>
            <a:r>
              <a:rPr lang="en-US" altLang="ko-KR" sz="2000" b="1" dirty="0" smtClean="0"/>
              <a:t>)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714" y="-32680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순서도: 자기 디스크 95"/>
          <p:cNvSpPr/>
          <p:nvPr/>
        </p:nvSpPr>
        <p:spPr>
          <a:xfrm>
            <a:off x="4557096" y="489151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수불집계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94" name="순서도: 자기 디스크 93"/>
          <p:cNvSpPr/>
          <p:nvPr/>
        </p:nvSpPr>
        <p:spPr>
          <a:xfrm>
            <a:off x="4485088" y="4748636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수불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39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737127" cy="589160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600" dirty="0" smtClean="0"/>
              <a:t>2. </a:t>
            </a:r>
            <a:r>
              <a:rPr lang="ko-KR" altLang="en-US" sz="1600" dirty="0" smtClean="0"/>
              <a:t>구매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판매관리</a:t>
            </a:r>
            <a:endParaRPr lang="en-US" altLang="ko-KR" sz="1600" dirty="0" smtClean="0"/>
          </a:p>
          <a:p>
            <a:pPr marL="359181" indent="-359181"/>
            <a:r>
              <a:rPr lang="en-US" altLang="ko-KR" sz="1600" dirty="0" smtClean="0"/>
              <a:t>	1. </a:t>
            </a:r>
            <a:r>
              <a:rPr lang="ko-KR" altLang="en-US" sz="1600" dirty="0" smtClean="0"/>
              <a:t>구매관리</a:t>
            </a:r>
            <a:endParaRPr lang="ko-KR" altLang="en-US" sz="1400" dirty="0"/>
          </a:p>
        </p:txBody>
      </p:sp>
      <p:sp>
        <p:nvSpPr>
          <p:cNvPr id="95" name="순서도: 처리 94"/>
          <p:cNvSpPr/>
          <p:nvPr/>
        </p:nvSpPr>
        <p:spPr>
          <a:xfrm>
            <a:off x="488504" y="1428736"/>
            <a:ext cx="1560000" cy="3600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구매관리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10" name="순서도: 화면 표시 109"/>
          <p:cNvSpPr/>
          <p:nvPr/>
        </p:nvSpPr>
        <p:spPr>
          <a:xfrm>
            <a:off x="2504904" y="1652780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구매요청입력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4" name="순서도: 화면 표시 113"/>
          <p:cNvSpPr/>
          <p:nvPr/>
        </p:nvSpPr>
        <p:spPr>
          <a:xfrm>
            <a:off x="2504904" y="2319744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구매발주입력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3" name="순서도: 화면 표시 122"/>
          <p:cNvSpPr/>
          <p:nvPr/>
        </p:nvSpPr>
        <p:spPr>
          <a:xfrm>
            <a:off x="2504904" y="3748504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구매입하입력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5" name="순서도: 화면 표시 124"/>
          <p:cNvSpPr/>
          <p:nvPr/>
        </p:nvSpPr>
        <p:spPr>
          <a:xfrm>
            <a:off x="2504904" y="4604002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구매입고입력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8" name="순서도: 문서 127"/>
          <p:cNvSpPr/>
          <p:nvPr/>
        </p:nvSpPr>
        <p:spPr bwMode="auto">
          <a:xfrm>
            <a:off x="6524636" y="2283720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자재발주서</a:t>
            </a:r>
          </a:p>
        </p:txBody>
      </p:sp>
      <p:sp>
        <p:nvSpPr>
          <p:cNvPr id="133" name="순서도: 화면 표시 132"/>
          <p:cNvSpPr/>
          <p:nvPr/>
        </p:nvSpPr>
        <p:spPr bwMode="auto">
          <a:xfrm>
            <a:off x="7689304" y="228372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자재발주대장</a:t>
            </a:r>
          </a:p>
        </p:txBody>
      </p:sp>
      <p:sp>
        <p:nvSpPr>
          <p:cNvPr id="137" name="순서도: 화면 표시 136"/>
          <p:cNvSpPr/>
          <p:nvPr/>
        </p:nvSpPr>
        <p:spPr bwMode="auto">
          <a:xfrm>
            <a:off x="7689304" y="442401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구매입고현황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142" name="순서도: 문서 141"/>
          <p:cNvSpPr/>
          <p:nvPr/>
        </p:nvSpPr>
        <p:spPr bwMode="auto">
          <a:xfrm>
            <a:off x="6524636" y="4424010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자재입고전표</a:t>
            </a:r>
          </a:p>
        </p:txBody>
      </p:sp>
      <p:sp>
        <p:nvSpPr>
          <p:cNvPr id="146" name="순서도: 화면 표시 145"/>
          <p:cNvSpPr/>
          <p:nvPr/>
        </p:nvSpPr>
        <p:spPr bwMode="auto">
          <a:xfrm>
            <a:off x="6524636" y="469999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품목별</a:t>
            </a:r>
            <a:r>
              <a:rPr lang="en-US" altLang="ko-KR" sz="800" dirty="0" smtClean="0">
                <a:solidFill>
                  <a:schemeClr val="tx1"/>
                </a:solidFill>
              </a:rPr>
              <a:t>/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분류별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자재입고현황</a:t>
            </a:r>
          </a:p>
        </p:txBody>
      </p:sp>
      <p:sp>
        <p:nvSpPr>
          <p:cNvPr id="156" name="순서도: 화면 표시 155"/>
          <p:cNvSpPr/>
          <p:nvPr/>
        </p:nvSpPr>
        <p:spPr bwMode="auto">
          <a:xfrm>
            <a:off x="6537176" y="3744866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구매입하현황</a:t>
            </a:r>
          </a:p>
        </p:txBody>
      </p:sp>
      <p:sp>
        <p:nvSpPr>
          <p:cNvPr id="161" name="순서도: 화면 표시 160"/>
          <p:cNvSpPr/>
          <p:nvPr/>
        </p:nvSpPr>
        <p:spPr bwMode="auto">
          <a:xfrm>
            <a:off x="6524636" y="1357298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구매요청현황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cxnSp>
        <p:nvCxnSpPr>
          <p:cNvPr id="256" name="꺾인 연결선 255"/>
          <p:cNvCxnSpPr>
            <a:stCxn id="38" idx="4"/>
            <a:endCxn id="161" idx="1"/>
          </p:cNvCxnSpPr>
          <p:nvPr/>
        </p:nvCxnSpPr>
        <p:spPr>
          <a:xfrm flipV="1">
            <a:off x="5708944" y="1483298"/>
            <a:ext cx="815692" cy="2954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꺾인 연결선 257"/>
          <p:cNvCxnSpPr>
            <a:stCxn id="39" idx="4"/>
            <a:endCxn id="128" idx="1"/>
          </p:cNvCxnSpPr>
          <p:nvPr/>
        </p:nvCxnSpPr>
        <p:spPr>
          <a:xfrm flipV="1">
            <a:off x="5708944" y="2409720"/>
            <a:ext cx="815692" cy="3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꺾인 연결선 259"/>
          <p:cNvCxnSpPr>
            <a:stCxn id="40" idx="4"/>
            <a:endCxn id="156" idx="1"/>
          </p:cNvCxnSpPr>
          <p:nvPr/>
        </p:nvCxnSpPr>
        <p:spPr>
          <a:xfrm flipV="1">
            <a:off x="5708944" y="3870866"/>
            <a:ext cx="828232" cy="36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꺾인 연결선 261"/>
          <p:cNvCxnSpPr>
            <a:stCxn id="42" idx="4"/>
            <a:endCxn id="142" idx="1"/>
          </p:cNvCxnSpPr>
          <p:nvPr/>
        </p:nvCxnSpPr>
        <p:spPr>
          <a:xfrm flipV="1">
            <a:off x="5708944" y="4550010"/>
            <a:ext cx="815692" cy="1799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꺾인 연결선 263"/>
          <p:cNvCxnSpPr>
            <a:stCxn id="42" idx="4"/>
            <a:endCxn id="146" idx="1"/>
          </p:cNvCxnSpPr>
          <p:nvPr/>
        </p:nvCxnSpPr>
        <p:spPr>
          <a:xfrm>
            <a:off x="5708944" y="4730002"/>
            <a:ext cx="815692" cy="959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350490" y="938222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2288704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4232920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50490" y="122625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50491" y="964100"/>
            <a:ext cx="186620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기 능</a:t>
            </a:r>
            <a:endParaRPr lang="ko-KR" altLang="en-US" sz="1500" b="1" dirty="0"/>
          </a:p>
        </p:txBody>
      </p:sp>
      <p:sp>
        <p:nvSpPr>
          <p:cNvPr id="51" name="직사각형 50"/>
          <p:cNvSpPr/>
          <p:nvPr/>
        </p:nvSpPr>
        <p:spPr>
          <a:xfrm>
            <a:off x="2360712" y="964100"/>
            <a:ext cx="179419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입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52" name="직사각형 51"/>
          <p:cNvSpPr/>
          <p:nvPr/>
        </p:nvSpPr>
        <p:spPr>
          <a:xfrm>
            <a:off x="4304928" y="964100"/>
            <a:ext cx="157817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ko-KR" sz="1500" b="1" dirty="0" smtClean="0"/>
              <a:t>DB</a:t>
            </a:r>
            <a:endParaRPr lang="ko-KR" altLang="en-US" sz="1500" b="1" dirty="0"/>
          </a:p>
        </p:txBody>
      </p:sp>
      <p:cxnSp>
        <p:nvCxnSpPr>
          <p:cNvPr id="53" name="직선 연결선 52"/>
          <p:cNvCxnSpPr/>
          <p:nvPr/>
        </p:nvCxnSpPr>
        <p:spPr>
          <a:xfrm>
            <a:off x="5961112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6033120" y="964100"/>
            <a:ext cx="352839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출 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38" name="순서도: 자기 디스크 37"/>
          <p:cNvSpPr/>
          <p:nvPr/>
        </p:nvSpPr>
        <p:spPr>
          <a:xfrm>
            <a:off x="4448944" y="1652780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구매요청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9" name="순서도: 자기 디스크 38"/>
          <p:cNvSpPr/>
          <p:nvPr/>
        </p:nvSpPr>
        <p:spPr>
          <a:xfrm>
            <a:off x="4448944" y="2319744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발주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0" name="순서도: 자기 디스크 39"/>
          <p:cNvSpPr/>
          <p:nvPr/>
        </p:nvSpPr>
        <p:spPr>
          <a:xfrm>
            <a:off x="4448944" y="3748504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입하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2" name="순서도: 자기 디스크 41"/>
          <p:cNvSpPr/>
          <p:nvPr/>
        </p:nvSpPr>
        <p:spPr>
          <a:xfrm>
            <a:off x="4448944" y="460400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입고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62" name="직선 화살표 연결선 61"/>
          <p:cNvCxnSpPr>
            <a:stCxn id="110" idx="3"/>
            <a:endCxn id="38" idx="2"/>
          </p:cNvCxnSpPr>
          <p:nvPr/>
        </p:nvCxnSpPr>
        <p:spPr>
          <a:xfrm>
            <a:off x="4088904" y="17787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114" idx="3"/>
            <a:endCxn id="39" idx="2"/>
          </p:cNvCxnSpPr>
          <p:nvPr/>
        </p:nvCxnSpPr>
        <p:spPr>
          <a:xfrm>
            <a:off x="4088904" y="24457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123" idx="3"/>
            <a:endCxn id="40" idx="2"/>
          </p:cNvCxnSpPr>
          <p:nvPr/>
        </p:nvCxnSpPr>
        <p:spPr>
          <a:xfrm>
            <a:off x="4088904" y="38745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125" idx="3"/>
            <a:endCxn id="42" idx="2"/>
          </p:cNvCxnSpPr>
          <p:nvPr/>
        </p:nvCxnSpPr>
        <p:spPr>
          <a:xfrm>
            <a:off x="4088904" y="473000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순서도: 자기 디스크 77"/>
          <p:cNvSpPr/>
          <p:nvPr/>
        </p:nvSpPr>
        <p:spPr>
          <a:xfrm>
            <a:off x="4448944" y="1340768"/>
            <a:ext cx="1260000" cy="252000"/>
          </a:xfrm>
          <a:prstGeom prst="flowChartMagneticDisk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년간월판매계획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80" name="Shape 79"/>
          <p:cNvCxnSpPr>
            <a:stCxn id="78" idx="2"/>
            <a:endCxn id="110" idx="0"/>
          </p:cNvCxnSpPr>
          <p:nvPr/>
        </p:nvCxnSpPr>
        <p:spPr>
          <a:xfrm rot="10800000" flipV="1">
            <a:off x="3296904" y="1466768"/>
            <a:ext cx="1152040" cy="1860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꺾인 연결선 81"/>
          <p:cNvCxnSpPr>
            <a:stCxn id="38" idx="3"/>
            <a:endCxn id="114" idx="0"/>
          </p:cNvCxnSpPr>
          <p:nvPr/>
        </p:nvCxnSpPr>
        <p:spPr>
          <a:xfrm rot="5400000">
            <a:off x="3980442" y="1221242"/>
            <a:ext cx="414964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꺾인 연결선 83"/>
          <p:cNvCxnSpPr>
            <a:stCxn id="39" idx="3"/>
            <a:endCxn id="123" idx="0"/>
          </p:cNvCxnSpPr>
          <p:nvPr/>
        </p:nvCxnSpPr>
        <p:spPr>
          <a:xfrm rot="5400000">
            <a:off x="3599544" y="2269104"/>
            <a:ext cx="1176760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40" idx="3"/>
            <a:endCxn id="125" idx="0"/>
          </p:cNvCxnSpPr>
          <p:nvPr/>
        </p:nvCxnSpPr>
        <p:spPr>
          <a:xfrm rot="5400000">
            <a:off x="3886175" y="3411233"/>
            <a:ext cx="603498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순서도: 문서 60"/>
          <p:cNvSpPr/>
          <p:nvPr/>
        </p:nvSpPr>
        <p:spPr bwMode="auto">
          <a:xfrm>
            <a:off x="6524636" y="1643050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구매결의서</a:t>
            </a:r>
          </a:p>
        </p:txBody>
      </p:sp>
      <p:sp>
        <p:nvSpPr>
          <p:cNvPr id="64" name="순서도: 문서 63"/>
          <p:cNvSpPr/>
          <p:nvPr/>
        </p:nvSpPr>
        <p:spPr bwMode="auto">
          <a:xfrm>
            <a:off x="6524636" y="192880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구매요청서</a:t>
            </a:r>
          </a:p>
        </p:txBody>
      </p:sp>
      <p:cxnSp>
        <p:nvCxnSpPr>
          <p:cNvPr id="66" name="꺾인 연결선 65"/>
          <p:cNvCxnSpPr>
            <a:stCxn id="38" idx="4"/>
            <a:endCxn id="61" idx="1"/>
          </p:cNvCxnSpPr>
          <p:nvPr/>
        </p:nvCxnSpPr>
        <p:spPr>
          <a:xfrm flipV="1">
            <a:off x="5708944" y="1769050"/>
            <a:ext cx="815692" cy="97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꺾인 연결선 71"/>
          <p:cNvCxnSpPr>
            <a:stCxn id="38" idx="4"/>
            <a:endCxn id="64" idx="1"/>
          </p:cNvCxnSpPr>
          <p:nvPr/>
        </p:nvCxnSpPr>
        <p:spPr>
          <a:xfrm>
            <a:off x="5708944" y="1778780"/>
            <a:ext cx="815692" cy="276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순서도: 문서 76"/>
          <p:cNvSpPr/>
          <p:nvPr/>
        </p:nvSpPr>
        <p:spPr bwMode="auto">
          <a:xfrm>
            <a:off x="6524636" y="2561106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자재발주집계표</a:t>
            </a:r>
          </a:p>
        </p:txBody>
      </p:sp>
      <p:sp>
        <p:nvSpPr>
          <p:cNvPr id="79" name="순서도: 화면 표시 78"/>
          <p:cNvSpPr/>
          <p:nvPr/>
        </p:nvSpPr>
        <p:spPr bwMode="auto">
          <a:xfrm>
            <a:off x="7689304" y="2561106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납입지시현황</a:t>
            </a:r>
          </a:p>
        </p:txBody>
      </p:sp>
      <p:sp>
        <p:nvSpPr>
          <p:cNvPr id="83" name="순서도: 문서 82"/>
          <p:cNvSpPr/>
          <p:nvPr/>
        </p:nvSpPr>
        <p:spPr bwMode="auto">
          <a:xfrm>
            <a:off x="6524636" y="282910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납입지시서</a:t>
            </a:r>
          </a:p>
        </p:txBody>
      </p:sp>
      <p:sp>
        <p:nvSpPr>
          <p:cNvPr id="85" name="순서도: 화면 표시 84"/>
          <p:cNvSpPr/>
          <p:nvPr/>
        </p:nvSpPr>
        <p:spPr bwMode="auto">
          <a:xfrm>
            <a:off x="7689304" y="2829102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고객별발주수량</a:t>
            </a:r>
          </a:p>
        </p:txBody>
      </p:sp>
      <p:sp>
        <p:nvSpPr>
          <p:cNvPr id="87" name="순서도: 화면 표시 86"/>
          <p:cNvSpPr/>
          <p:nvPr/>
        </p:nvSpPr>
        <p:spPr bwMode="auto">
          <a:xfrm>
            <a:off x="7689304" y="3099272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자재별발주수량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89" name="순서도: 화면 표시 88"/>
          <p:cNvSpPr/>
          <p:nvPr/>
        </p:nvSpPr>
        <p:spPr bwMode="auto">
          <a:xfrm>
            <a:off x="6524636" y="3099272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월간발주서 및 일정</a:t>
            </a:r>
          </a:p>
        </p:txBody>
      </p:sp>
      <p:sp>
        <p:nvSpPr>
          <p:cNvPr id="90" name="순서도: 화면 표시 89"/>
          <p:cNvSpPr/>
          <p:nvPr/>
        </p:nvSpPr>
        <p:spPr bwMode="auto">
          <a:xfrm>
            <a:off x="6524636" y="3367268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납품계획에의한 발주진행현황</a:t>
            </a:r>
          </a:p>
        </p:txBody>
      </p:sp>
      <p:sp>
        <p:nvSpPr>
          <p:cNvPr id="91" name="순서도: 문서 90"/>
          <p:cNvSpPr/>
          <p:nvPr/>
        </p:nvSpPr>
        <p:spPr bwMode="auto">
          <a:xfrm>
            <a:off x="7689304" y="3367268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구매결의서</a:t>
            </a:r>
          </a:p>
        </p:txBody>
      </p:sp>
      <p:cxnSp>
        <p:nvCxnSpPr>
          <p:cNvPr id="93" name="꺾인 연결선 92"/>
          <p:cNvCxnSpPr>
            <a:stCxn id="39" idx="4"/>
            <a:endCxn id="77" idx="1"/>
          </p:cNvCxnSpPr>
          <p:nvPr/>
        </p:nvCxnSpPr>
        <p:spPr>
          <a:xfrm>
            <a:off x="5708944" y="2445744"/>
            <a:ext cx="815692" cy="2413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98"/>
          <p:cNvCxnSpPr>
            <a:stCxn id="39" idx="4"/>
            <a:endCxn id="83" idx="1"/>
          </p:cNvCxnSpPr>
          <p:nvPr/>
        </p:nvCxnSpPr>
        <p:spPr>
          <a:xfrm>
            <a:off x="5708944" y="2445744"/>
            <a:ext cx="815692" cy="5093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꺾인 연결선 101"/>
          <p:cNvCxnSpPr>
            <a:stCxn id="39" idx="4"/>
            <a:endCxn id="89" idx="1"/>
          </p:cNvCxnSpPr>
          <p:nvPr/>
        </p:nvCxnSpPr>
        <p:spPr>
          <a:xfrm>
            <a:off x="5708944" y="2445744"/>
            <a:ext cx="815692" cy="7795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꺾인 연결선 104"/>
          <p:cNvCxnSpPr>
            <a:stCxn id="39" idx="4"/>
            <a:endCxn id="90" idx="1"/>
          </p:cNvCxnSpPr>
          <p:nvPr/>
        </p:nvCxnSpPr>
        <p:spPr>
          <a:xfrm>
            <a:off x="5708944" y="2445744"/>
            <a:ext cx="815692" cy="10475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순서도: 문서 107"/>
          <p:cNvSpPr/>
          <p:nvPr/>
        </p:nvSpPr>
        <p:spPr bwMode="auto">
          <a:xfrm>
            <a:off x="7689304" y="375914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구매입하집계표</a:t>
            </a:r>
          </a:p>
        </p:txBody>
      </p:sp>
      <p:sp>
        <p:nvSpPr>
          <p:cNvPr id="116" name="순서도: 화면 표시 115"/>
          <p:cNvSpPr/>
          <p:nvPr/>
        </p:nvSpPr>
        <p:spPr bwMode="auto">
          <a:xfrm>
            <a:off x="6524636" y="498112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구매처별주간입고예정및</a:t>
            </a:r>
            <a:r>
              <a:rPr lang="ko-KR" altLang="en-US" sz="800" dirty="0" smtClean="0">
                <a:solidFill>
                  <a:schemeClr val="tx1"/>
                </a:solidFill>
              </a:rPr>
              <a:t> 입고현황</a:t>
            </a:r>
          </a:p>
        </p:txBody>
      </p:sp>
      <p:sp>
        <p:nvSpPr>
          <p:cNvPr id="117" name="순서도: 문서 116"/>
          <p:cNvSpPr/>
          <p:nvPr/>
        </p:nvSpPr>
        <p:spPr bwMode="auto">
          <a:xfrm>
            <a:off x="7689304" y="4699990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구매입고집계표</a:t>
            </a:r>
          </a:p>
        </p:txBody>
      </p:sp>
      <p:cxnSp>
        <p:nvCxnSpPr>
          <p:cNvPr id="118" name="꺾인 연결선 117"/>
          <p:cNvCxnSpPr>
            <a:stCxn id="42" idx="4"/>
            <a:endCxn id="116" idx="1"/>
          </p:cNvCxnSpPr>
          <p:nvPr/>
        </p:nvCxnSpPr>
        <p:spPr>
          <a:xfrm>
            <a:off x="5708944" y="4730002"/>
            <a:ext cx="815692" cy="3771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순서도: 화면 표시 120"/>
          <p:cNvSpPr/>
          <p:nvPr/>
        </p:nvSpPr>
        <p:spPr>
          <a:xfrm>
            <a:off x="2506352" y="5497650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매입입력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2" name="순서도: 문서 121"/>
          <p:cNvSpPr/>
          <p:nvPr/>
        </p:nvSpPr>
        <p:spPr bwMode="auto">
          <a:xfrm>
            <a:off x="6524636" y="554509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품목별매입집계표</a:t>
            </a:r>
          </a:p>
        </p:txBody>
      </p:sp>
      <p:sp>
        <p:nvSpPr>
          <p:cNvPr id="126" name="순서도: 자기 디스크 125"/>
          <p:cNvSpPr/>
          <p:nvPr/>
        </p:nvSpPr>
        <p:spPr>
          <a:xfrm>
            <a:off x="4450392" y="5497650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매입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129" name="직선 화살표 연결선 128"/>
          <p:cNvCxnSpPr>
            <a:stCxn id="121" idx="3"/>
            <a:endCxn id="126" idx="2"/>
          </p:cNvCxnSpPr>
          <p:nvPr/>
        </p:nvCxnSpPr>
        <p:spPr>
          <a:xfrm>
            <a:off x="4090352" y="562365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 129"/>
          <p:cNvCxnSpPr>
            <a:stCxn id="126" idx="4"/>
            <a:endCxn id="122" idx="1"/>
          </p:cNvCxnSpPr>
          <p:nvPr/>
        </p:nvCxnSpPr>
        <p:spPr>
          <a:xfrm>
            <a:off x="5710392" y="5623650"/>
            <a:ext cx="814244" cy="474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순서도: 화면 표시 131"/>
          <p:cNvSpPr/>
          <p:nvPr/>
        </p:nvSpPr>
        <p:spPr bwMode="auto">
          <a:xfrm>
            <a:off x="6524636" y="525758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매입세금계산서미접수현황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134" name="순서도: 화면 표시 133"/>
          <p:cNvSpPr/>
          <p:nvPr/>
        </p:nvSpPr>
        <p:spPr bwMode="auto">
          <a:xfrm>
            <a:off x="7689304" y="525758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매입세금계산서접수현황</a:t>
            </a:r>
          </a:p>
        </p:txBody>
      </p:sp>
      <p:cxnSp>
        <p:nvCxnSpPr>
          <p:cNvPr id="135" name="꺾인 연결선 134"/>
          <p:cNvCxnSpPr>
            <a:stCxn id="126" idx="4"/>
            <a:endCxn id="132" idx="1"/>
          </p:cNvCxnSpPr>
          <p:nvPr/>
        </p:nvCxnSpPr>
        <p:spPr>
          <a:xfrm flipV="1">
            <a:off x="5710392" y="5383580"/>
            <a:ext cx="814244" cy="2400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꺾인 연결선 138"/>
          <p:cNvCxnSpPr>
            <a:stCxn id="42" idx="4"/>
            <a:endCxn id="132" idx="1"/>
          </p:cNvCxnSpPr>
          <p:nvPr/>
        </p:nvCxnSpPr>
        <p:spPr>
          <a:xfrm>
            <a:off x="5708944" y="4730002"/>
            <a:ext cx="815692" cy="6535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순서도: 문서 142"/>
          <p:cNvSpPr/>
          <p:nvPr/>
        </p:nvSpPr>
        <p:spPr bwMode="auto">
          <a:xfrm>
            <a:off x="6524636" y="5820206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매입처별세금계산서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합계표</a:t>
            </a:r>
          </a:p>
        </p:txBody>
      </p:sp>
      <p:sp>
        <p:nvSpPr>
          <p:cNvPr id="144" name="순서도: 화면 표시 143"/>
          <p:cNvSpPr/>
          <p:nvPr/>
        </p:nvSpPr>
        <p:spPr bwMode="auto">
          <a:xfrm>
            <a:off x="7689304" y="5786454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접수대장</a:t>
            </a:r>
          </a:p>
        </p:txBody>
      </p:sp>
      <p:cxnSp>
        <p:nvCxnSpPr>
          <p:cNvPr id="145" name="꺾인 연결선 144"/>
          <p:cNvCxnSpPr>
            <a:stCxn id="126" idx="4"/>
            <a:endCxn id="143" idx="1"/>
          </p:cNvCxnSpPr>
          <p:nvPr/>
        </p:nvCxnSpPr>
        <p:spPr>
          <a:xfrm>
            <a:off x="5710392" y="5623650"/>
            <a:ext cx="814244" cy="3225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Ⅱ. S-ERP 1. </a:t>
            </a:r>
            <a:r>
              <a:rPr lang="ko-KR" altLang="en-US" dirty="0" smtClean="0">
                <a:solidFill>
                  <a:schemeClr val="tx1"/>
                </a:solidFill>
              </a:rPr>
              <a:t>영업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작업관리 구성도</a:t>
            </a:r>
          </a:p>
        </p:txBody>
      </p:sp>
      <p:cxnSp>
        <p:nvCxnSpPr>
          <p:cNvPr id="62" name="직선 연결선 61"/>
          <p:cNvCxnSpPr/>
          <p:nvPr/>
        </p:nvCxnSpPr>
        <p:spPr>
          <a:xfrm>
            <a:off x="416497" y="818738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416497" y="6525344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416497" y="1106770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>
            <a:off x="2166918" y="836712"/>
            <a:ext cx="0" cy="5688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>
            <a:off x="3782833" y="836712"/>
            <a:ext cx="0" cy="5688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140"/>
          <p:cNvCxnSpPr/>
          <p:nvPr/>
        </p:nvCxnSpPr>
        <p:spPr>
          <a:xfrm>
            <a:off x="7033755" y="836712"/>
            <a:ext cx="0" cy="5688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직사각형 299"/>
          <p:cNvSpPr/>
          <p:nvPr/>
        </p:nvSpPr>
        <p:spPr>
          <a:xfrm>
            <a:off x="38455" y="1196752"/>
            <a:ext cx="312035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입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err="1" smtClean="0">
                <a:solidFill>
                  <a:schemeClr val="tx1"/>
                </a:solidFill>
              </a:rPr>
              <a:t>력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ko-KR" sz="1100" b="1" dirty="0" smtClean="0">
                <a:solidFill>
                  <a:schemeClr val="tx1"/>
                </a:solidFill>
              </a:rPr>
              <a:t>·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처리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8455" y="2852936"/>
            <a:ext cx="312035" cy="36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양식</a:t>
            </a:r>
          </a:p>
          <a:p>
            <a:pPr algn="ctr"/>
            <a:r>
              <a:rPr lang="ko-KR" altLang="ko-KR" sz="1100" b="1" dirty="0" smtClean="0">
                <a:solidFill>
                  <a:schemeClr val="tx1"/>
                </a:solidFill>
              </a:rPr>
              <a:t>·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현황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ko-KR" sz="1100" b="1" dirty="0" smtClean="0">
                <a:solidFill>
                  <a:schemeClr val="tx1"/>
                </a:solidFill>
              </a:rPr>
              <a:t>·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집계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23" name="순서도: 화면 표시 122"/>
          <p:cNvSpPr/>
          <p:nvPr/>
        </p:nvSpPr>
        <p:spPr>
          <a:xfrm>
            <a:off x="685946" y="3246435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영업계약현황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4" name="순서도: 문서 123"/>
          <p:cNvSpPr/>
          <p:nvPr/>
        </p:nvSpPr>
        <p:spPr>
          <a:xfrm>
            <a:off x="685946" y="2917818"/>
            <a:ext cx="1224000" cy="216000"/>
          </a:xfrm>
          <a:prstGeom prst="flowChartDocumen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계약내역서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5" name="순서도: 화면 표시 124"/>
          <p:cNvSpPr/>
          <p:nvPr/>
        </p:nvSpPr>
        <p:spPr>
          <a:xfrm>
            <a:off x="666875" y="3541617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매출마감현황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9" name="순서도: 화면 표시 128"/>
          <p:cNvSpPr/>
          <p:nvPr/>
        </p:nvSpPr>
        <p:spPr>
          <a:xfrm>
            <a:off x="2381232" y="2928934"/>
            <a:ext cx="1224000" cy="216000"/>
          </a:xfrm>
          <a:prstGeom prst="flowChartDisplay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온라인 작업접수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0" name="순서도: 화면 표시 129"/>
          <p:cNvSpPr/>
          <p:nvPr/>
        </p:nvSpPr>
        <p:spPr>
          <a:xfrm>
            <a:off x="2381232" y="3224116"/>
            <a:ext cx="1224000" cy="216000"/>
          </a:xfrm>
          <a:prstGeom prst="flowChartDisplay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작업요청현황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55" name="순서도: 화면 표시 154"/>
          <p:cNvSpPr/>
          <p:nvPr/>
        </p:nvSpPr>
        <p:spPr>
          <a:xfrm>
            <a:off x="3970350" y="3243357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업무보고서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56" name="순서도: 문서 155"/>
          <p:cNvSpPr/>
          <p:nvPr/>
        </p:nvSpPr>
        <p:spPr>
          <a:xfrm>
            <a:off x="3970350" y="2914740"/>
            <a:ext cx="1224000" cy="216000"/>
          </a:xfrm>
          <a:prstGeom prst="flowChartDocumen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작업지시서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57" name="순서도: 화면 표시 156"/>
          <p:cNvSpPr/>
          <p:nvPr/>
        </p:nvSpPr>
        <p:spPr>
          <a:xfrm>
            <a:off x="3951279" y="3502026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개발현황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58" name="순서도: 화면 표시 157"/>
          <p:cNvSpPr/>
          <p:nvPr/>
        </p:nvSpPr>
        <p:spPr>
          <a:xfrm>
            <a:off x="3951279" y="3760695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요구사항추적표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59" name="순서도: 화면 표시 158"/>
          <p:cNvSpPr/>
          <p:nvPr/>
        </p:nvSpPr>
        <p:spPr>
          <a:xfrm>
            <a:off x="3951279" y="4021146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작업지시현황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0" name="순서도: 화면 표시 159"/>
          <p:cNvSpPr/>
          <p:nvPr/>
        </p:nvSpPr>
        <p:spPr>
          <a:xfrm>
            <a:off x="3951279" y="4279815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작업수행현황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1" name="순서도: 화면 표시 160"/>
          <p:cNvSpPr/>
          <p:nvPr/>
        </p:nvSpPr>
        <p:spPr>
          <a:xfrm>
            <a:off x="3968721" y="5881527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작업분석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2" name="순서도: 문서 161"/>
          <p:cNvSpPr/>
          <p:nvPr/>
        </p:nvSpPr>
        <p:spPr>
          <a:xfrm>
            <a:off x="3968721" y="6134040"/>
            <a:ext cx="1224000" cy="216000"/>
          </a:xfrm>
          <a:prstGeom prst="flowChartDocumen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작업분석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5" name="순서도: 문서 164"/>
          <p:cNvSpPr/>
          <p:nvPr/>
        </p:nvSpPr>
        <p:spPr>
          <a:xfrm>
            <a:off x="5575293" y="2917818"/>
            <a:ext cx="1224000" cy="216000"/>
          </a:xfrm>
          <a:prstGeom prst="flowChartDocumen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테스트 시나리오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6" name="순서도: 문서 165"/>
          <p:cNvSpPr/>
          <p:nvPr/>
        </p:nvSpPr>
        <p:spPr>
          <a:xfrm>
            <a:off x="5575293" y="3176487"/>
            <a:ext cx="1224000" cy="216000"/>
          </a:xfrm>
          <a:prstGeom prst="flowChartDocumen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테스트 결과서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7" name="순서도: 화면 표시 166"/>
          <p:cNvSpPr/>
          <p:nvPr/>
        </p:nvSpPr>
        <p:spPr>
          <a:xfrm>
            <a:off x="5575293" y="3465513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테스트현황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8" name="순서도: 화면 표시 167"/>
          <p:cNvSpPr/>
          <p:nvPr/>
        </p:nvSpPr>
        <p:spPr>
          <a:xfrm>
            <a:off x="5556222" y="3724182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결함현황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9" name="순서도: 화면 표시 168"/>
          <p:cNvSpPr/>
          <p:nvPr/>
        </p:nvSpPr>
        <p:spPr>
          <a:xfrm>
            <a:off x="5648319" y="5878449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품질분석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0" name="순서도: 문서 169"/>
          <p:cNvSpPr/>
          <p:nvPr/>
        </p:nvSpPr>
        <p:spPr>
          <a:xfrm>
            <a:off x="5648319" y="6130962"/>
            <a:ext cx="1224000" cy="216000"/>
          </a:xfrm>
          <a:prstGeom prst="flowChartDocumen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품질분석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1" name="순서도: 화면 표시 170"/>
          <p:cNvSpPr/>
          <p:nvPr/>
        </p:nvSpPr>
        <p:spPr>
          <a:xfrm>
            <a:off x="666720" y="3797208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납품현황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2" name="순서도: 화면 표시 171"/>
          <p:cNvSpPr/>
          <p:nvPr/>
        </p:nvSpPr>
        <p:spPr>
          <a:xfrm>
            <a:off x="666720" y="4052799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미수금현황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3" name="순서도: 화면 표시 172"/>
          <p:cNvSpPr/>
          <p:nvPr/>
        </p:nvSpPr>
        <p:spPr>
          <a:xfrm>
            <a:off x="666720" y="5875371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미수집계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5" name="순서도: 문서 174"/>
          <p:cNvSpPr/>
          <p:nvPr/>
        </p:nvSpPr>
        <p:spPr>
          <a:xfrm>
            <a:off x="7291404" y="2917818"/>
            <a:ext cx="1224000" cy="216000"/>
          </a:xfrm>
          <a:prstGeom prst="flowChartDocumen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변경요청서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6" name="순서도: 화면 표시 175"/>
          <p:cNvSpPr/>
          <p:nvPr/>
        </p:nvSpPr>
        <p:spPr>
          <a:xfrm>
            <a:off x="7291404" y="3176487"/>
            <a:ext cx="1224000" cy="216000"/>
          </a:xfrm>
          <a:prstGeom prst="flowChartDisplay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산출물현황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8" name="순서도: 화면 표시 177"/>
          <p:cNvSpPr/>
          <p:nvPr/>
        </p:nvSpPr>
        <p:spPr>
          <a:xfrm>
            <a:off x="2381232" y="3855942"/>
            <a:ext cx="1224000" cy="216000"/>
          </a:xfrm>
          <a:prstGeom prst="flowChartDisplay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방문현황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649116" y="855456"/>
            <a:ext cx="1440000" cy="216024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영업관리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2235168" y="855456"/>
            <a:ext cx="1440000" cy="216024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고객관계관리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3887621" y="855456"/>
            <a:ext cx="1440000" cy="216024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작업관리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5505345" y="855456"/>
            <a:ext cx="1440000" cy="216024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품질관리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7127910" y="855456"/>
            <a:ext cx="1440000" cy="216024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개발문서관리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4" name="직선 연결선 183"/>
          <p:cNvCxnSpPr/>
          <p:nvPr/>
        </p:nvCxnSpPr>
        <p:spPr>
          <a:xfrm>
            <a:off x="5416854" y="830940"/>
            <a:ext cx="0" cy="5688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/>
          <p:nvPr/>
        </p:nvCxnSpPr>
        <p:spPr>
          <a:xfrm>
            <a:off x="416497" y="2786058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모서리가 둥근 직사각형 186"/>
          <p:cNvSpPr/>
          <p:nvPr/>
        </p:nvSpPr>
        <p:spPr>
          <a:xfrm>
            <a:off x="6673076" y="71414"/>
            <a:ext cx="949337" cy="219078"/>
          </a:xfrm>
          <a:prstGeom prst="roundRect">
            <a:avLst/>
          </a:prstGeom>
          <a:solidFill>
            <a:srgbClr val="CCE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ERP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7750210" y="71414"/>
            <a:ext cx="949337" cy="219078"/>
          </a:xfrm>
          <a:prstGeom prst="round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CRM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8809087" y="71414"/>
            <a:ext cx="949337" cy="219078"/>
          </a:xfrm>
          <a:prstGeom prst="roundRect">
            <a:avLst/>
          </a:prstGeom>
          <a:solidFill>
            <a:srgbClr val="ED9B2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일반</a:t>
            </a:r>
          </a:p>
        </p:txBody>
      </p:sp>
      <p:sp>
        <p:nvSpPr>
          <p:cNvPr id="190" name="순서도: 문서 189"/>
          <p:cNvSpPr/>
          <p:nvPr/>
        </p:nvSpPr>
        <p:spPr>
          <a:xfrm>
            <a:off x="2381232" y="3527072"/>
            <a:ext cx="1224000" cy="216000"/>
          </a:xfrm>
          <a:prstGeom prst="flowChartDocumen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작업접수 및 조치 내역서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686210" y="1340792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영업계약입력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86210" y="1704410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납품처리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61" name="직선 화살표 연결선 60"/>
          <p:cNvCxnSpPr>
            <a:stCxn id="59" idx="2"/>
            <a:endCxn id="60" idx="0"/>
          </p:cNvCxnSpPr>
          <p:nvPr/>
        </p:nvCxnSpPr>
        <p:spPr>
          <a:xfrm>
            <a:off x="1352210" y="1520792"/>
            <a:ext cx="0" cy="183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198"/>
          <p:cNvCxnSpPr>
            <a:stCxn id="60" idx="2"/>
            <a:endCxn id="65" idx="1"/>
          </p:cNvCxnSpPr>
          <p:nvPr/>
        </p:nvCxnSpPr>
        <p:spPr>
          <a:xfrm rot="16200000" flipH="1">
            <a:off x="1296520" y="1940099"/>
            <a:ext cx="277268" cy="16588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순서도: 페이지 연결자 64"/>
          <p:cNvSpPr/>
          <p:nvPr/>
        </p:nvSpPr>
        <p:spPr>
          <a:xfrm>
            <a:off x="1518099" y="2071678"/>
            <a:ext cx="360000" cy="18000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A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319094" y="2105992"/>
            <a:ext cx="1332000" cy="180000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작업요청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319094" y="1742350"/>
            <a:ext cx="1332000" cy="180000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온라인 작업접수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69" name="직선 화살표 연결선 68"/>
          <p:cNvCxnSpPr>
            <a:stCxn id="67" idx="2"/>
            <a:endCxn id="66" idx="0"/>
          </p:cNvCxnSpPr>
          <p:nvPr/>
        </p:nvCxnSpPr>
        <p:spPr>
          <a:xfrm>
            <a:off x="2985094" y="1922350"/>
            <a:ext cx="0" cy="183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꺾인 연결선 237"/>
          <p:cNvCxnSpPr>
            <a:stCxn id="66" idx="3"/>
            <a:endCxn id="71" idx="1"/>
          </p:cNvCxnSpPr>
          <p:nvPr/>
        </p:nvCxnSpPr>
        <p:spPr>
          <a:xfrm flipV="1">
            <a:off x="3651094" y="1809531"/>
            <a:ext cx="292149" cy="3864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/>
          <p:cNvSpPr/>
          <p:nvPr/>
        </p:nvSpPr>
        <p:spPr>
          <a:xfrm>
            <a:off x="3943243" y="1719531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작업계획입력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943243" y="2083149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작업지시입력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73" name="직선 화살표 연결선 72"/>
          <p:cNvCxnSpPr>
            <a:stCxn id="71" idx="2"/>
            <a:endCxn id="72" idx="0"/>
          </p:cNvCxnSpPr>
          <p:nvPr/>
        </p:nvCxnSpPr>
        <p:spPr>
          <a:xfrm rot="5400000">
            <a:off x="4517434" y="1991340"/>
            <a:ext cx="1836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3943243" y="2445714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작업수행입력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75" name="직선 화살표 연결선 74"/>
          <p:cNvCxnSpPr>
            <a:stCxn id="72" idx="2"/>
            <a:endCxn id="74" idx="0"/>
          </p:cNvCxnSpPr>
          <p:nvPr/>
        </p:nvCxnSpPr>
        <p:spPr>
          <a:xfrm rot="5400000">
            <a:off x="4517961" y="2354431"/>
            <a:ext cx="1825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/>
          <p:cNvSpPr/>
          <p:nvPr/>
        </p:nvSpPr>
        <p:spPr>
          <a:xfrm>
            <a:off x="5586328" y="1351836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품질검사입력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77" name="꺾인 연결선 76"/>
          <p:cNvCxnSpPr>
            <a:stCxn id="74" idx="3"/>
            <a:endCxn id="76" idx="1"/>
          </p:cNvCxnSpPr>
          <p:nvPr/>
        </p:nvCxnSpPr>
        <p:spPr>
          <a:xfrm flipV="1">
            <a:off x="5275243" y="1441836"/>
            <a:ext cx="311085" cy="1093878"/>
          </a:xfrm>
          <a:prstGeom prst="bentConnector3">
            <a:avLst>
              <a:gd name="adj1" fmla="val 3162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7192900" y="1351836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개발문서입력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79" name="꺾인 연결선 198"/>
          <p:cNvCxnSpPr>
            <a:stCxn id="59" idx="3"/>
            <a:endCxn id="82" idx="1"/>
          </p:cNvCxnSpPr>
          <p:nvPr/>
        </p:nvCxnSpPr>
        <p:spPr>
          <a:xfrm flipV="1">
            <a:off x="2018210" y="1428531"/>
            <a:ext cx="1925033" cy="22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꺾인 연결선 237"/>
          <p:cNvCxnSpPr>
            <a:stCxn id="66" idx="3"/>
            <a:endCxn id="72" idx="1"/>
          </p:cNvCxnSpPr>
          <p:nvPr/>
        </p:nvCxnSpPr>
        <p:spPr>
          <a:xfrm flipV="1">
            <a:off x="3651094" y="2173149"/>
            <a:ext cx="292149" cy="228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/>
          <p:cNvSpPr/>
          <p:nvPr/>
        </p:nvSpPr>
        <p:spPr>
          <a:xfrm>
            <a:off x="3943243" y="1338531"/>
            <a:ext cx="1332000" cy="1800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프로젝트입력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84" name="직선 화살표 연결선 83"/>
          <p:cNvCxnSpPr>
            <a:stCxn id="82" idx="2"/>
            <a:endCxn id="71" idx="0"/>
          </p:cNvCxnSpPr>
          <p:nvPr/>
        </p:nvCxnSpPr>
        <p:spPr>
          <a:xfrm rot="5400000">
            <a:off x="4508743" y="1619031"/>
            <a:ext cx="20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marL="359181" indent="-359181"/>
            <a:r>
              <a:rPr lang="en-US" altLang="ko-KR" sz="2800" b="1" dirty="0" smtClean="0"/>
              <a:t>2. </a:t>
            </a:r>
            <a:r>
              <a:rPr lang="ko-KR" altLang="en-US" sz="2800" b="1" dirty="0" smtClean="0"/>
              <a:t>구매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판매관리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판매관리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세부구성도</a:t>
            </a:r>
            <a:r>
              <a:rPr lang="en-US" altLang="ko-KR" sz="2000" b="1" dirty="0" smtClean="0"/>
              <a:t>)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40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714" y="-32680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꺾인 연결선 138"/>
          <p:cNvCxnSpPr>
            <a:stCxn id="52" idx="3"/>
            <a:endCxn id="141" idx="0"/>
          </p:cNvCxnSpPr>
          <p:nvPr/>
        </p:nvCxnSpPr>
        <p:spPr>
          <a:xfrm rot="5400000">
            <a:off x="3832838" y="4288348"/>
            <a:ext cx="710172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꺾인 연결선 75"/>
          <p:cNvCxnSpPr>
            <a:stCxn id="39" idx="3"/>
            <a:endCxn id="164" idx="0"/>
          </p:cNvCxnSpPr>
          <p:nvPr/>
        </p:nvCxnSpPr>
        <p:spPr>
          <a:xfrm rot="5400000">
            <a:off x="3952039" y="1525667"/>
            <a:ext cx="471770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순서도: 자기 디스크 68"/>
          <p:cNvSpPr/>
          <p:nvPr/>
        </p:nvSpPr>
        <p:spPr>
          <a:xfrm>
            <a:off x="4506616" y="208120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월판매계획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86" name="순서도: 자기 디스크 85"/>
          <p:cNvSpPr/>
          <p:nvPr/>
        </p:nvSpPr>
        <p:spPr>
          <a:xfrm>
            <a:off x="4629104" y="4864878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수불집계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85" name="순서도: 자기 디스크 84"/>
          <p:cNvSpPr/>
          <p:nvPr/>
        </p:nvSpPr>
        <p:spPr>
          <a:xfrm>
            <a:off x="4557096" y="472200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수불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41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737127" cy="589160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600" dirty="0" smtClean="0"/>
              <a:t>2. </a:t>
            </a:r>
            <a:r>
              <a:rPr lang="ko-KR" altLang="en-US" sz="1600" dirty="0" smtClean="0"/>
              <a:t>구매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판매관리</a:t>
            </a:r>
            <a:endParaRPr lang="en-US" altLang="ko-KR" sz="1600" dirty="0" smtClean="0"/>
          </a:p>
          <a:p>
            <a:pPr marL="359181" indent="-359181"/>
            <a:r>
              <a:rPr lang="en-US" altLang="ko-KR" sz="1600" dirty="0" smtClean="0"/>
              <a:t>	2. </a:t>
            </a:r>
            <a:r>
              <a:rPr lang="ko-KR" altLang="en-US" sz="1600" dirty="0" smtClean="0"/>
              <a:t>판매관리</a:t>
            </a:r>
            <a:endParaRPr lang="ko-KR" altLang="en-US" sz="1400" dirty="0"/>
          </a:p>
        </p:txBody>
      </p:sp>
      <p:sp>
        <p:nvSpPr>
          <p:cNvPr id="89" name="순서도: 처리 88"/>
          <p:cNvSpPr/>
          <p:nvPr/>
        </p:nvSpPr>
        <p:spPr>
          <a:xfrm>
            <a:off x="488504" y="1354488"/>
            <a:ext cx="1560000" cy="3600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판매관리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62" name="순서도: 화면 표시 161"/>
          <p:cNvSpPr/>
          <p:nvPr/>
        </p:nvSpPr>
        <p:spPr>
          <a:xfrm>
            <a:off x="2504904" y="1428736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년간월판매계획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63" name="순서도: 화면 표시 162"/>
          <p:cNvSpPr/>
          <p:nvPr/>
        </p:nvSpPr>
        <p:spPr>
          <a:xfrm>
            <a:off x="2504904" y="1928802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수주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64" name="순서도: 화면 표시 163"/>
          <p:cNvSpPr/>
          <p:nvPr/>
        </p:nvSpPr>
        <p:spPr>
          <a:xfrm>
            <a:off x="2504904" y="2652572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납품지시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70" name="순서도: 화면 표시 169"/>
          <p:cNvSpPr/>
          <p:nvPr/>
        </p:nvSpPr>
        <p:spPr>
          <a:xfrm>
            <a:off x="2504904" y="3513002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제품출하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74" name="순서도: 화면 표시 173"/>
          <p:cNvSpPr/>
          <p:nvPr/>
        </p:nvSpPr>
        <p:spPr>
          <a:xfrm>
            <a:off x="2504904" y="4572282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제품납품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81" name="순서도: 화면 표시 180"/>
          <p:cNvSpPr/>
          <p:nvPr/>
        </p:nvSpPr>
        <p:spPr bwMode="auto">
          <a:xfrm>
            <a:off x="6524636" y="1428736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년간월판매계획현황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185" name="순서도: 화면 표시 184"/>
          <p:cNvSpPr/>
          <p:nvPr/>
        </p:nvSpPr>
        <p:spPr bwMode="auto">
          <a:xfrm>
            <a:off x="6524636" y="1750414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수주현황</a:t>
            </a:r>
          </a:p>
        </p:txBody>
      </p:sp>
      <p:sp>
        <p:nvSpPr>
          <p:cNvPr id="191" name="순서도: 문서 190"/>
          <p:cNvSpPr/>
          <p:nvPr/>
        </p:nvSpPr>
        <p:spPr bwMode="auto">
          <a:xfrm>
            <a:off x="7689304" y="4116746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거래명세서</a:t>
            </a:r>
          </a:p>
        </p:txBody>
      </p:sp>
      <p:sp>
        <p:nvSpPr>
          <p:cNvPr id="195" name="순서도: 문서 194"/>
          <p:cNvSpPr/>
          <p:nvPr/>
        </p:nvSpPr>
        <p:spPr bwMode="auto">
          <a:xfrm>
            <a:off x="6524636" y="2616548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납품계획서</a:t>
            </a:r>
          </a:p>
        </p:txBody>
      </p:sp>
      <p:sp>
        <p:nvSpPr>
          <p:cNvPr id="197" name="순서도: 화면 표시 196"/>
          <p:cNvSpPr/>
          <p:nvPr/>
        </p:nvSpPr>
        <p:spPr bwMode="auto">
          <a:xfrm>
            <a:off x="6524636" y="4704246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제품반품현황</a:t>
            </a:r>
          </a:p>
        </p:txBody>
      </p:sp>
      <p:sp>
        <p:nvSpPr>
          <p:cNvPr id="198" name="순서도: 문서 197"/>
          <p:cNvSpPr/>
          <p:nvPr/>
        </p:nvSpPr>
        <p:spPr bwMode="auto">
          <a:xfrm>
            <a:off x="6524636" y="3464926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출하요청서</a:t>
            </a:r>
          </a:p>
        </p:txBody>
      </p:sp>
      <p:sp>
        <p:nvSpPr>
          <p:cNvPr id="199" name="순서도: 화면 표시 198"/>
          <p:cNvSpPr/>
          <p:nvPr/>
        </p:nvSpPr>
        <p:spPr bwMode="auto">
          <a:xfrm>
            <a:off x="6524636" y="4416214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제품납품현황</a:t>
            </a:r>
          </a:p>
        </p:txBody>
      </p:sp>
      <p:sp>
        <p:nvSpPr>
          <p:cNvPr id="200" name="순서도: 화면 표시 199"/>
          <p:cNvSpPr/>
          <p:nvPr/>
        </p:nvSpPr>
        <p:spPr bwMode="auto">
          <a:xfrm>
            <a:off x="7689304" y="3464926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제품출하현황</a:t>
            </a:r>
          </a:p>
        </p:txBody>
      </p:sp>
      <p:cxnSp>
        <p:nvCxnSpPr>
          <p:cNvPr id="266" name="꺾인 연결선 265"/>
          <p:cNvCxnSpPr>
            <a:stCxn id="38" idx="4"/>
            <a:endCxn id="181" idx="1"/>
          </p:cNvCxnSpPr>
          <p:nvPr/>
        </p:nvCxnSpPr>
        <p:spPr>
          <a:xfrm>
            <a:off x="5708944" y="1554736"/>
            <a:ext cx="81569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꺾인 연결선 267"/>
          <p:cNvCxnSpPr>
            <a:stCxn id="39" idx="4"/>
            <a:endCxn id="185" idx="1"/>
          </p:cNvCxnSpPr>
          <p:nvPr/>
        </p:nvCxnSpPr>
        <p:spPr>
          <a:xfrm flipV="1">
            <a:off x="5708944" y="1876414"/>
            <a:ext cx="815692" cy="1783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꺾인 연결선 269"/>
          <p:cNvCxnSpPr>
            <a:stCxn id="40" idx="4"/>
            <a:endCxn id="195" idx="1"/>
          </p:cNvCxnSpPr>
          <p:nvPr/>
        </p:nvCxnSpPr>
        <p:spPr>
          <a:xfrm flipV="1">
            <a:off x="5708944" y="2742548"/>
            <a:ext cx="815692" cy="3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꺾인 연결선 271"/>
          <p:cNvCxnSpPr>
            <a:stCxn id="51" idx="4"/>
            <a:endCxn id="198" idx="1"/>
          </p:cNvCxnSpPr>
          <p:nvPr/>
        </p:nvCxnSpPr>
        <p:spPr>
          <a:xfrm flipV="1">
            <a:off x="5708944" y="3590926"/>
            <a:ext cx="815692" cy="480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꺾인 연결선 273"/>
          <p:cNvCxnSpPr>
            <a:stCxn id="52" idx="4"/>
            <a:endCxn id="199" idx="1"/>
          </p:cNvCxnSpPr>
          <p:nvPr/>
        </p:nvCxnSpPr>
        <p:spPr>
          <a:xfrm flipV="1">
            <a:off x="5708944" y="4542214"/>
            <a:ext cx="815692" cy="1560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꺾인 연결선 275"/>
          <p:cNvCxnSpPr>
            <a:stCxn id="52" idx="4"/>
            <a:endCxn id="197" idx="1"/>
          </p:cNvCxnSpPr>
          <p:nvPr/>
        </p:nvCxnSpPr>
        <p:spPr>
          <a:xfrm>
            <a:off x="5708944" y="4698282"/>
            <a:ext cx="815692" cy="1319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50490" y="938222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2288704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4232920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350490" y="122625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350491" y="964100"/>
            <a:ext cx="186620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기 능</a:t>
            </a:r>
            <a:endParaRPr lang="ko-KR" altLang="en-US" sz="1500" b="1" dirty="0"/>
          </a:p>
        </p:txBody>
      </p:sp>
      <p:sp>
        <p:nvSpPr>
          <p:cNvPr id="47" name="직사각형 46"/>
          <p:cNvSpPr/>
          <p:nvPr/>
        </p:nvSpPr>
        <p:spPr>
          <a:xfrm>
            <a:off x="2360712" y="964100"/>
            <a:ext cx="179419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입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48" name="직사각형 47"/>
          <p:cNvSpPr/>
          <p:nvPr/>
        </p:nvSpPr>
        <p:spPr>
          <a:xfrm>
            <a:off x="4304928" y="964100"/>
            <a:ext cx="157817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ko-KR" sz="1500" b="1" dirty="0" smtClean="0"/>
              <a:t>DB</a:t>
            </a:r>
            <a:endParaRPr lang="ko-KR" altLang="en-US" sz="1500" b="1" dirty="0"/>
          </a:p>
        </p:txBody>
      </p:sp>
      <p:cxnSp>
        <p:nvCxnSpPr>
          <p:cNvPr id="49" name="직선 연결선 48"/>
          <p:cNvCxnSpPr/>
          <p:nvPr/>
        </p:nvCxnSpPr>
        <p:spPr>
          <a:xfrm>
            <a:off x="5961112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6033120" y="964100"/>
            <a:ext cx="352839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출 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38" name="순서도: 자기 디스크 37"/>
          <p:cNvSpPr/>
          <p:nvPr/>
        </p:nvSpPr>
        <p:spPr>
          <a:xfrm>
            <a:off x="4448944" y="1428736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년간월판매계획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9" name="순서도: 자기 디스크 38"/>
          <p:cNvSpPr/>
          <p:nvPr/>
        </p:nvSpPr>
        <p:spPr>
          <a:xfrm>
            <a:off x="4448944" y="192880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수주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0" name="순서도: 자기 디스크 39"/>
          <p:cNvSpPr/>
          <p:nvPr/>
        </p:nvSpPr>
        <p:spPr>
          <a:xfrm>
            <a:off x="4448944" y="265257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납품지시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1" name="순서도: 자기 디스크 50"/>
          <p:cNvSpPr/>
          <p:nvPr/>
        </p:nvSpPr>
        <p:spPr>
          <a:xfrm>
            <a:off x="4448944" y="351300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출하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2" name="순서도: 자기 디스크 51"/>
          <p:cNvSpPr/>
          <p:nvPr/>
        </p:nvSpPr>
        <p:spPr>
          <a:xfrm>
            <a:off x="4448944" y="4572282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납품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4088904" y="155394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>
            <a:off x="4088904" y="205400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stCxn id="164" idx="3"/>
            <a:endCxn id="40" idx="2"/>
          </p:cNvCxnSpPr>
          <p:nvPr/>
        </p:nvCxnSpPr>
        <p:spPr>
          <a:xfrm>
            <a:off x="4088904" y="277857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170" idx="3"/>
            <a:endCxn id="51" idx="2"/>
          </p:cNvCxnSpPr>
          <p:nvPr/>
        </p:nvCxnSpPr>
        <p:spPr>
          <a:xfrm>
            <a:off x="4088904" y="363900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174" idx="3"/>
            <a:endCxn id="52" idx="2"/>
          </p:cNvCxnSpPr>
          <p:nvPr/>
        </p:nvCxnSpPr>
        <p:spPr>
          <a:xfrm>
            <a:off x="4088904" y="469828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꺾인 연결선 73"/>
          <p:cNvCxnSpPr>
            <a:stCxn id="38" idx="3"/>
            <a:endCxn id="163" idx="0"/>
          </p:cNvCxnSpPr>
          <p:nvPr/>
        </p:nvCxnSpPr>
        <p:spPr>
          <a:xfrm rot="5400000">
            <a:off x="4063891" y="913749"/>
            <a:ext cx="248066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꺾인 연결선 77"/>
          <p:cNvCxnSpPr>
            <a:stCxn id="40" idx="3"/>
            <a:endCxn id="170" idx="0"/>
          </p:cNvCxnSpPr>
          <p:nvPr/>
        </p:nvCxnSpPr>
        <p:spPr>
          <a:xfrm rot="5400000">
            <a:off x="3883709" y="2317767"/>
            <a:ext cx="608430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꺾인 연결선 79"/>
          <p:cNvCxnSpPr>
            <a:stCxn id="51" idx="3"/>
            <a:endCxn id="174" idx="0"/>
          </p:cNvCxnSpPr>
          <p:nvPr/>
        </p:nvCxnSpPr>
        <p:spPr>
          <a:xfrm rot="5400000">
            <a:off x="3784284" y="3277622"/>
            <a:ext cx="807280" cy="1782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순서도: 문서 58"/>
          <p:cNvSpPr/>
          <p:nvPr/>
        </p:nvSpPr>
        <p:spPr bwMode="auto">
          <a:xfrm>
            <a:off x="7689304" y="1750414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수주집계표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65" name="순서도: 문서 64"/>
          <p:cNvSpPr/>
          <p:nvPr/>
        </p:nvSpPr>
        <p:spPr bwMode="auto">
          <a:xfrm>
            <a:off x="6524636" y="2027288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영업일표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cxnSp>
        <p:nvCxnSpPr>
          <p:cNvPr id="66" name="꺾인 연결선 65"/>
          <p:cNvCxnSpPr>
            <a:stCxn id="39" idx="4"/>
            <a:endCxn id="65" idx="1"/>
          </p:cNvCxnSpPr>
          <p:nvPr/>
        </p:nvCxnSpPr>
        <p:spPr>
          <a:xfrm>
            <a:off x="5708944" y="2054802"/>
            <a:ext cx="815692" cy="984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순서도: 화면 표시 69"/>
          <p:cNvSpPr/>
          <p:nvPr/>
        </p:nvSpPr>
        <p:spPr bwMode="auto">
          <a:xfrm>
            <a:off x="6524636" y="2304162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판매계획현황</a:t>
            </a:r>
          </a:p>
        </p:txBody>
      </p:sp>
      <p:sp>
        <p:nvSpPr>
          <p:cNvPr id="71" name="순서도: 문서 70"/>
          <p:cNvSpPr/>
          <p:nvPr/>
        </p:nvSpPr>
        <p:spPr bwMode="auto">
          <a:xfrm>
            <a:off x="7689304" y="230416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판매집계표</a:t>
            </a:r>
          </a:p>
        </p:txBody>
      </p:sp>
      <p:cxnSp>
        <p:nvCxnSpPr>
          <p:cNvPr id="72" name="꺾인 연결선 71"/>
          <p:cNvCxnSpPr>
            <a:stCxn id="69" idx="4"/>
            <a:endCxn id="70" idx="1"/>
          </p:cNvCxnSpPr>
          <p:nvPr/>
        </p:nvCxnSpPr>
        <p:spPr>
          <a:xfrm>
            <a:off x="5766616" y="2207202"/>
            <a:ext cx="758020" cy="2229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순서도: 문서 78"/>
          <p:cNvSpPr/>
          <p:nvPr/>
        </p:nvSpPr>
        <p:spPr bwMode="auto">
          <a:xfrm>
            <a:off x="7689304" y="2616548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생산의뢰서</a:t>
            </a:r>
          </a:p>
        </p:txBody>
      </p:sp>
      <p:sp>
        <p:nvSpPr>
          <p:cNvPr id="83" name="순서도: 화면 표시 82"/>
          <p:cNvSpPr/>
          <p:nvPr/>
        </p:nvSpPr>
        <p:spPr bwMode="auto">
          <a:xfrm>
            <a:off x="6524636" y="288237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납품계획현황</a:t>
            </a:r>
          </a:p>
        </p:txBody>
      </p:sp>
      <p:sp>
        <p:nvSpPr>
          <p:cNvPr id="84" name="순서도: 문서 83"/>
          <p:cNvSpPr/>
          <p:nvPr/>
        </p:nvSpPr>
        <p:spPr bwMode="auto">
          <a:xfrm>
            <a:off x="7689304" y="289166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납품계획집계표</a:t>
            </a:r>
          </a:p>
        </p:txBody>
      </p:sp>
      <p:cxnSp>
        <p:nvCxnSpPr>
          <p:cNvPr id="87" name="꺾인 연결선 86"/>
          <p:cNvCxnSpPr>
            <a:stCxn id="40" idx="4"/>
            <a:endCxn id="83" idx="1"/>
          </p:cNvCxnSpPr>
          <p:nvPr/>
        </p:nvCxnSpPr>
        <p:spPr>
          <a:xfrm>
            <a:off x="5708944" y="2778572"/>
            <a:ext cx="815692" cy="229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순서도: 문서 90"/>
          <p:cNvSpPr/>
          <p:nvPr/>
        </p:nvSpPr>
        <p:spPr bwMode="auto">
          <a:xfrm>
            <a:off x="6524636" y="3152540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월납품일정계획진행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cxnSp>
        <p:nvCxnSpPr>
          <p:cNvPr id="92" name="꺾인 연결선 91"/>
          <p:cNvCxnSpPr>
            <a:stCxn id="40" idx="4"/>
            <a:endCxn id="91" idx="1"/>
          </p:cNvCxnSpPr>
          <p:nvPr/>
        </p:nvCxnSpPr>
        <p:spPr>
          <a:xfrm>
            <a:off x="5708944" y="2778572"/>
            <a:ext cx="815692" cy="4999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순서도: 화면 표시 94"/>
          <p:cNvSpPr/>
          <p:nvPr/>
        </p:nvSpPr>
        <p:spPr bwMode="auto">
          <a:xfrm>
            <a:off x="6524636" y="3750678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반품현황</a:t>
            </a:r>
          </a:p>
        </p:txBody>
      </p:sp>
      <p:sp>
        <p:nvSpPr>
          <p:cNvPr id="96" name="순서도: 화면 표시 95"/>
          <p:cNvSpPr/>
          <p:nvPr/>
        </p:nvSpPr>
        <p:spPr bwMode="auto">
          <a:xfrm>
            <a:off x="7689304" y="3750678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납품계획출하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현황</a:t>
            </a:r>
          </a:p>
        </p:txBody>
      </p:sp>
      <p:cxnSp>
        <p:nvCxnSpPr>
          <p:cNvPr id="97" name="꺾인 연결선 96"/>
          <p:cNvCxnSpPr>
            <a:stCxn id="51" idx="4"/>
            <a:endCxn id="95" idx="1"/>
          </p:cNvCxnSpPr>
          <p:nvPr/>
        </p:nvCxnSpPr>
        <p:spPr>
          <a:xfrm>
            <a:off x="5708944" y="3639002"/>
            <a:ext cx="815692" cy="2376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순서도: 문서 99"/>
          <p:cNvSpPr/>
          <p:nvPr/>
        </p:nvSpPr>
        <p:spPr bwMode="auto">
          <a:xfrm>
            <a:off x="6524636" y="4116746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납품지시서</a:t>
            </a:r>
          </a:p>
        </p:txBody>
      </p:sp>
      <p:sp>
        <p:nvSpPr>
          <p:cNvPr id="101" name="순서도: 문서 100"/>
          <p:cNvSpPr/>
          <p:nvPr/>
        </p:nvSpPr>
        <p:spPr bwMode="auto">
          <a:xfrm>
            <a:off x="7689304" y="4416214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제품납품집계표</a:t>
            </a:r>
          </a:p>
        </p:txBody>
      </p:sp>
      <p:sp>
        <p:nvSpPr>
          <p:cNvPr id="102" name="순서도: 화면 표시 101"/>
          <p:cNvSpPr/>
          <p:nvPr/>
        </p:nvSpPr>
        <p:spPr bwMode="auto">
          <a:xfrm>
            <a:off x="7689304" y="468825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납품계획납품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현황</a:t>
            </a:r>
          </a:p>
        </p:txBody>
      </p:sp>
      <p:sp>
        <p:nvSpPr>
          <p:cNvPr id="103" name="순서도: 화면 표시 102"/>
          <p:cNvSpPr/>
          <p:nvPr/>
        </p:nvSpPr>
        <p:spPr bwMode="auto">
          <a:xfrm>
            <a:off x="6524636" y="4980706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납품계획미납품현황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cxnSp>
        <p:nvCxnSpPr>
          <p:cNvPr id="104" name="꺾인 연결선 103"/>
          <p:cNvCxnSpPr>
            <a:stCxn id="52" idx="4"/>
            <a:endCxn id="103" idx="1"/>
          </p:cNvCxnSpPr>
          <p:nvPr/>
        </p:nvCxnSpPr>
        <p:spPr>
          <a:xfrm>
            <a:off x="5708944" y="4698282"/>
            <a:ext cx="815692" cy="4084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순서도: 화면 표시 140"/>
          <p:cNvSpPr/>
          <p:nvPr/>
        </p:nvSpPr>
        <p:spPr>
          <a:xfrm>
            <a:off x="2504904" y="5534454"/>
            <a:ext cx="1584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매출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3" name="순서도: 자기 디스크 142"/>
          <p:cNvSpPr/>
          <p:nvPr/>
        </p:nvSpPr>
        <p:spPr>
          <a:xfrm>
            <a:off x="4448944" y="5534454"/>
            <a:ext cx="126000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매출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144" name="꺾인 연결선 143"/>
          <p:cNvCxnSpPr>
            <a:stCxn id="52" idx="4"/>
            <a:endCxn id="100" idx="1"/>
          </p:cNvCxnSpPr>
          <p:nvPr/>
        </p:nvCxnSpPr>
        <p:spPr>
          <a:xfrm flipV="1">
            <a:off x="5708944" y="4242746"/>
            <a:ext cx="815692" cy="4555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/>
          <p:cNvCxnSpPr>
            <a:stCxn id="141" idx="3"/>
            <a:endCxn id="143" idx="2"/>
          </p:cNvCxnSpPr>
          <p:nvPr/>
        </p:nvCxnSpPr>
        <p:spPr>
          <a:xfrm>
            <a:off x="4088904" y="566045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순서도: 문서 149"/>
          <p:cNvSpPr/>
          <p:nvPr/>
        </p:nvSpPr>
        <p:spPr bwMode="auto">
          <a:xfrm>
            <a:off x="7689304" y="5391578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거래명세서</a:t>
            </a:r>
          </a:p>
        </p:txBody>
      </p:sp>
      <p:sp>
        <p:nvSpPr>
          <p:cNvPr id="151" name="순서도: 문서 150"/>
          <p:cNvSpPr/>
          <p:nvPr/>
        </p:nvSpPr>
        <p:spPr bwMode="auto">
          <a:xfrm>
            <a:off x="6524636" y="5391578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세금계산서</a:t>
            </a:r>
          </a:p>
        </p:txBody>
      </p:sp>
      <p:sp>
        <p:nvSpPr>
          <p:cNvPr id="152" name="순서도: 화면 표시 151"/>
          <p:cNvSpPr/>
          <p:nvPr/>
        </p:nvSpPr>
        <p:spPr bwMode="auto">
          <a:xfrm>
            <a:off x="6524636" y="5677330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세금계산서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발행현황</a:t>
            </a:r>
          </a:p>
        </p:txBody>
      </p:sp>
      <p:sp>
        <p:nvSpPr>
          <p:cNvPr id="153" name="순서도: 화면 표시 152"/>
          <p:cNvSpPr/>
          <p:nvPr/>
        </p:nvSpPr>
        <p:spPr bwMode="auto">
          <a:xfrm>
            <a:off x="7689304" y="5661334"/>
            <a:ext cx="1152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세금계산서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미발행현황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154" name="순서도: 문서 153"/>
          <p:cNvSpPr/>
          <p:nvPr/>
        </p:nvSpPr>
        <p:spPr bwMode="auto">
          <a:xfrm>
            <a:off x="7698182" y="596308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수금</a:t>
            </a:r>
            <a:r>
              <a:rPr lang="en-US" altLang="ko-KR" sz="800" dirty="0" smtClean="0">
                <a:solidFill>
                  <a:schemeClr val="tx1"/>
                </a:solidFill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</a:rPr>
              <a:t>미수금집계표</a:t>
            </a:r>
          </a:p>
        </p:txBody>
      </p:sp>
      <p:sp>
        <p:nvSpPr>
          <p:cNvPr id="155" name="순서도: 문서 154"/>
          <p:cNvSpPr/>
          <p:nvPr/>
        </p:nvSpPr>
        <p:spPr bwMode="auto">
          <a:xfrm>
            <a:off x="6533514" y="5963082"/>
            <a:ext cx="1152000" cy="252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품목별매출집계표</a:t>
            </a:r>
          </a:p>
        </p:txBody>
      </p:sp>
      <p:cxnSp>
        <p:nvCxnSpPr>
          <p:cNvPr id="156" name="꺾인 연결선 155"/>
          <p:cNvCxnSpPr>
            <a:stCxn id="143" idx="4"/>
            <a:endCxn id="151" idx="1"/>
          </p:cNvCxnSpPr>
          <p:nvPr/>
        </p:nvCxnSpPr>
        <p:spPr>
          <a:xfrm flipV="1">
            <a:off x="5708944" y="5517578"/>
            <a:ext cx="815692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꺾인 연결선 158"/>
          <p:cNvCxnSpPr>
            <a:stCxn id="143" idx="4"/>
            <a:endCxn id="152" idx="1"/>
          </p:cNvCxnSpPr>
          <p:nvPr/>
        </p:nvCxnSpPr>
        <p:spPr>
          <a:xfrm>
            <a:off x="5708944" y="5660454"/>
            <a:ext cx="815692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꺾인 연결선 164"/>
          <p:cNvCxnSpPr>
            <a:stCxn id="143" idx="4"/>
            <a:endCxn id="155" idx="1"/>
          </p:cNvCxnSpPr>
          <p:nvPr/>
        </p:nvCxnSpPr>
        <p:spPr>
          <a:xfrm>
            <a:off x="5708944" y="5660454"/>
            <a:ext cx="824570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순서도: 자기 디스크 167"/>
          <p:cNvSpPr/>
          <p:nvPr/>
        </p:nvSpPr>
        <p:spPr>
          <a:xfrm>
            <a:off x="4448944" y="4232574"/>
            <a:ext cx="1260000" cy="252000"/>
          </a:xfrm>
          <a:prstGeom prst="flowChartMagneticDisk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smtClean="0">
                <a:solidFill>
                  <a:schemeClr val="tx1"/>
                </a:solidFill>
              </a:rPr>
              <a:t>매출마감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169" name="꺾인 연결선 168"/>
          <p:cNvCxnSpPr>
            <a:stCxn id="168" idx="2"/>
            <a:endCxn id="174" idx="0"/>
          </p:cNvCxnSpPr>
          <p:nvPr/>
        </p:nvCxnSpPr>
        <p:spPr>
          <a:xfrm rot="10800000" flipV="1">
            <a:off x="3296904" y="4358574"/>
            <a:ext cx="1152040" cy="2137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메뉴구성도</a:t>
            </a:r>
          </a:p>
        </p:txBody>
      </p:sp>
      <p:cxnSp>
        <p:nvCxnSpPr>
          <p:cNvPr id="120" name="AutoShape 29"/>
          <p:cNvCxnSpPr>
            <a:cxnSpLocks noChangeShapeType="1"/>
            <a:stCxn id="130" idx="2"/>
            <a:endCxn id="156" idx="2"/>
          </p:cNvCxnSpPr>
          <p:nvPr/>
        </p:nvCxnSpPr>
        <p:spPr bwMode="auto">
          <a:xfrm rot="16200000" flipH="1">
            <a:off x="252224" y="2369141"/>
            <a:ext cx="1706892" cy="324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3" name="AutoShape 29"/>
          <p:cNvCxnSpPr>
            <a:cxnSpLocks noChangeShapeType="1"/>
            <a:stCxn id="183" idx="2"/>
            <a:endCxn id="184" idx="2"/>
          </p:cNvCxnSpPr>
          <p:nvPr/>
        </p:nvCxnSpPr>
        <p:spPr bwMode="auto">
          <a:xfrm rot="16200000" flipH="1">
            <a:off x="2278610" y="2260487"/>
            <a:ext cx="1495571" cy="324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4" name="AutoShape 29"/>
          <p:cNvCxnSpPr>
            <a:cxnSpLocks noChangeShapeType="1"/>
            <a:stCxn id="216" idx="2"/>
            <a:endCxn id="217" idx="2"/>
          </p:cNvCxnSpPr>
          <p:nvPr/>
        </p:nvCxnSpPr>
        <p:spPr bwMode="auto">
          <a:xfrm rot="16200000" flipH="1">
            <a:off x="3742545" y="2717758"/>
            <a:ext cx="2419366" cy="324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5" name="AutoShape 29"/>
          <p:cNvCxnSpPr>
            <a:cxnSpLocks noChangeShapeType="1"/>
            <a:stCxn id="259" idx="2"/>
            <a:endCxn id="263" idx="2"/>
          </p:cNvCxnSpPr>
          <p:nvPr/>
        </p:nvCxnSpPr>
        <p:spPr bwMode="auto">
          <a:xfrm rot="16200000" flipH="1">
            <a:off x="6531056" y="4483447"/>
            <a:ext cx="567229" cy="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9" name="AutoShape 29"/>
          <p:cNvCxnSpPr>
            <a:cxnSpLocks noChangeShapeType="1"/>
            <a:stCxn id="235" idx="2"/>
            <a:endCxn id="245" idx="2"/>
          </p:cNvCxnSpPr>
          <p:nvPr/>
        </p:nvCxnSpPr>
        <p:spPr bwMode="auto">
          <a:xfrm rot="16200000" flipH="1">
            <a:off x="7834656" y="2508207"/>
            <a:ext cx="2000263" cy="324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30" name="모서리가 둥근 직사각형 129"/>
          <p:cNvSpPr/>
          <p:nvPr/>
        </p:nvSpPr>
        <p:spPr bwMode="auto">
          <a:xfrm>
            <a:off x="171301" y="1184408"/>
            <a:ext cx="1865489" cy="332911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고객관계관리</a:t>
            </a:r>
          </a:p>
        </p:txBody>
      </p:sp>
      <p:sp>
        <p:nvSpPr>
          <p:cNvPr id="141" name="AutoShape 28"/>
          <p:cNvSpPr>
            <a:spLocks noChangeArrowheads="1"/>
          </p:cNvSpPr>
          <p:nvPr/>
        </p:nvSpPr>
        <p:spPr bwMode="auto">
          <a:xfrm>
            <a:off x="3657600" y="608326"/>
            <a:ext cx="1871663" cy="3587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1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S-ERP</a:t>
            </a:r>
            <a:endParaRPr lang="ko-KR" altLang="en-US" sz="1100" b="1" dirty="0">
              <a:solidFill>
                <a:schemeClr val="dk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5" name="AutoShape 29"/>
          <p:cNvCxnSpPr>
            <a:cxnSpLocks noChangeShapeType="1"/>
            <a:stCxn id="141" idx="2"/>
          </p:cNvCxnSpPr>
          <p:nvPr/>
        </p:nvCxnSpPr>
        <p:spPr bwMode="auto">
          <a:xfrm rot="5400000">
            <a:off x="2740086" y="-668939"/>
            <a:ext cx="217307" cy="348938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56" name="모서리가 둥근 직사각형 155"/>
          <p:cNvSpPr/>
          <p:nvPr/>
        </p:nvSpPr>
        <p:spPr bwMode="auto">
          <a:xfrm>
            <a:off x="196398" y="1570193"/>
            <a:ext cx="1821791" cy="1654018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57" name="모서리가 둥근 직사각형 156"/>
          <p:cNvSpPr/>
          <p:nvPr/>
        </p:nvSpPr>
        <p:spPr bwMode="auto">
          <a:xfrm>
            <a:off x="219391" y="1613885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작업등록</a:t>
            </a:r>
          </a:p>
        </p:txBody>
      </p:sp>
      <p:sp>
        <p:nvSpPr>
          <p:cNvPr id="158" name="모서리가 둥근 직사각형 157"/>
          <p:cNvSpPr/>
          <p:nvPr/>
        </p:nvSpPr>
        <p:spPr bwMode="auto">
          <a:xfrm>
            <a:off x="219391" y="1782224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작업조회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59" name="모서리가 둥근 직사각형 158"/>
          <p:cNvSpPr/>
          <p:nvPr/>
        </p:nvSpPr>
        <p:spPr bwMode="auto">
          <a:xfrm>
            <a:off x="221256" y="195491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외근조회</a:t>
            </a:r>
          </a:p>
        </p:txBody>
      </p:sp>
      <p:sp>
        <p:nvSpPr>
          <p:cNvPr id="183" name="모서리가 둥근 직사각형 182"/>
          <p:cNvSpPr/>
          <p:nvPr/>
        </p:nvSpPr>
        <p:spPr bwMode="auto">
          <a:xfrm>
            <a:off x="2092026" y="1181415"/>
            <a:ext cx="1865489" cy="332911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영업관리</a:t>
            </a:r>
          </a:p>
        </p:txBody>
      </p:sp>
      <p:sp>
        <p:nvSpPr>
          <p:cNvPr id="184" name="모서리가 둥근 직사각형 183"/>
          <p:cNvSpPr/>
          <p:nvPr/>
        </p:nvSpPr>
        <p:spPr bwMode="auto">
          <a:xfrm>
            <a:off x="2117123" y="1567200"/>
            <a:ext cx="1821791" cy="1442697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kern="0" dirty="0" smtClean="0">
                <a:solidFill>
                  <a:schemeClr val="bg1"/>
                </a:solidFill>
                <a:latin typeface="돋움체" pitchFamily="49" charset="-127"/>
                <a:ea typeface="돋움체" pitchFamily="49" charset="-127"/>
              </a:rPr>
              <a:t>발주</a:t>
            </a:r>
            <a:endParaRPr kumimoji="1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16" name="모서리가 둥근 직사각형 215"/>
          <p:cNvSpPr/>
          <p:nvPr/>
        </p:nvSpPr>
        <p:spPr bwMode="auto">
          <a:xfrm>
            <a:off x="4017859" y="1176788"/>
            <a:ext cx="1865489" cy="332911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작업관리</a:t>
            </a:r>
          </a:p>
        </p:txBody>
      </p:sp>
      <p:sp>
        <p:nvSpPr>
          <p:cNvPr id="217" name="모서리가 둥근 직사각형 216"/>
          <p:cNvSpPr/>
          <p:nvPr/>
        </p:nvSpPr>
        <p:spPr bwMode="auto">
          <a:xfrm>
            <a:off x="4042956" y="1562572"/>
            <a:ext cx="1821791" cy="2366493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18" name="모서리가 둥근 직사각형 217"/>
          <p:cNvSpPr/>
          <p:nvPr/>
        </p:nvSpPr>
        <p:spPr bwMode="auto">
          <a:xfrm>
            <a:off x="4065949" y="1615790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프로젝트관리</a:t>
            </a:r>
          </a:p>
        </p:txBody>
      </p:sp>
      <p:sp>
        <p:nvSpPr>
          <p:cNvPr id="219" name="모서리가 둥근 직사각형 218"/>
          <p:cNvSpPr/>
          <p:nvPr/>
        </p:nvSpPr>
        <p:spPr bwMode="auto">
          <a:xfrm>
            <a:off x="4065949" y="1784129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작업계획</a:t>
            </a:r>
          </a:p>
        </p:txBody>
      </p:sp>
      <p:sp>
        <p:nvSpPr>
          <p:cNvPr id="220" name="모서리가 둥근 직사각형 219"/>
          <p:cNvSpPr/>
          <p:nvPr/>
        </p:nvSpPr>
        <p:spPr bwMode="auto">
          <a:xfrm>
            <a:off x="4067814" y="1956822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작업지시</a:t>
            </a:r>
          </a:p>
        </p:txBody>
      </p:sp>
      <p:sp>
        <p:nvSpPr>
          <p:cNvPr id="235" name="모서리가 둥근 직사각형 234"/>
          <p:cNvSpPr/>
          <p:nvPr/>
        </p:nvSpPr>
        <p:spPr bwMode="auto">
          <a:xfrm>
            <a:off x="7900418" y="1173776"/>
            <a:ext cx="1865489" cy="335924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개발문서관리</a:t>
            </a:r>
          </a:p>
        </p:txBody>
      </p:sp>
      <p:sp>
        <p:nvSpPr>
          <p:cNvPr id="236" name="모서리가 둥근 직사각형 235"/>
          <p:cNvSpPr/>
          <p:nvPr/>
        </p:nvSpPr>
        <p:spPr bwMode="auto">
          <a:xfrm>
            <a:off x="7925515" y="1559559"/>
            <a:ext cx="1821791" cy="1307462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형상관리</a:t>
            </a:r>
          </a:p>
        </p:txBody>
      </p:sp>
      <p:sp>
        <p:nvSpPr>
          <p:cNvPr id="237" name="모서리가 둥근 직사각형 236"/>
          <p:cNvSpPr/>
          <p:nvPr/>
        </p:nvSpPr>
        <p:spPr bwMode="auto">
          <a:xfrm>
            <a:off x="7948508" y="1793752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솔루션관리</a:t>
            </a:r>
          </a:p>
        </p:txBody>
      </p:sp>
      <p:sp>
        <p:nvSpPr>
          <p:cNvPr id="238" name="모서리가 둥근 직사각형 237"/>
          <p:cNvSpPr/>
          <p:nvPr/>
        </p:nvSpPr>
        <p:spPr bwMode="auto">
          <a:xfrm>
            <a:off x="7948508" y="1962091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프로젝트구조</a:t>
            </a:r>
          </a:p>
        </p:txBody>
      </p:sp>
      <p:sp>
        <p:nvSpPr>
          <p:cNvPr id="239" name="모서리가 둥근 직사각형 238"/>
          <p:cNvSpPr/>
          <p:nvPr/>
        </p:nvSpPr>
        <p:spPr bwMode="auto">
          <a:xfrm>
            <a:off x="7950373" y="2134784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프로그램관리</a:t>
            </a:r>
          </a:p>
        </p:txBody>
      </p:sp>
      <p:sp>
        <p:nvSpPr>
          <p:cNvPr id="245" name="모서리가 둥근 직사각형 244"/>
          <p:cNvSpPr/>
          <p:nvPr/>
        </p:nvSpPr>
        <p:spPr bwMode="auto">
          <a:xfrm>
            <a:off x="7925515" y="2936259"/>
            <a:ext cx="1821791" cy="573704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문서관리</a:t>
            </a:r>
          </a:p>
        </p:txBody>
      </p:sp>
      <p:sp>
        <p:nvSpPr>
          <p:cNvPr id="246" name="모서리가 둥근 직사각형 245"/>
          <p:cNvSpPr/>
          <p:nvPr/>
        </p:nvSpPr>
        <p:spPr bwMode="auto">
          <a:xfrm>
            <a:off x="7948508" y="3170451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산출물등록</a:t>
            </a:r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(</a:t>
            </a:r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형상관리</a:t>
            </a:r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)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47" name="모서리가 둥근 직사각형 246"/>
          <p:cNvSpPr/>
          <p:nvPr/>
        </p:nvSpPr>
        <p:spPr bwMode="auto">
          <a:xfrm>
            <a:off x="7948508" y="3338790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산출물현황</a:t>
            </a:r>
          </a:p>
        </p:txBody>
      </p:sp>
      <p:sp>
        <p:nvSpPr>
          <p:cNvPr id="259" name="모서리가 둥근 직사각형 258"/>
          <p:cNvSpPr/>
          <p:nvPr/>
        </p:nvSpPr>
        <p:spPr bwMode="auto">
          <a:xfrm>
            <a:off x="5881694" y="3867153"/>
            <a:ext cx="1865489" cy="332911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기초관리</a:t>
            </a:r>
          </a:p>
        </p:txBody>
      </p:sp>
      <p:sp>
        <p:nvSpPr>
          <p:cNvPr id="260" name="모서리가 둥근 직사각형 259"/>
          <p:cNvSpPr/>
          <p:nvPr/>
        </p:nvSpPr>
        <p:spPr bwMode="auto">
          <a:xfrm>
            <a:off x="5906791" y="4252938"/>
            <a:ext cx="1821791" cy="1590200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61" name="모서리가 둥근 직사각형 260"/>
          <p:cNvSpPr/>
          <p:nvPr/>
        </p:nvSpPr>
        <p:spPr bwMode="auto">
          <a:xfrm>
            <a:off x="5929784" y="4287105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자사</a:t>
            </a:r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/</a:t>
            </a:r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부서정보</a:t>
            </a:r>
          </a:p>
        </p:txBody>
      </p:sp>
      <p:sp>
        <p:nvSpPr>
          <p:cNvPr id="262" name="모서리가 둥근 직사각형 261"/>
          <p:cNvSpPr/>
          <p:nvPr/>
        </p:nvSpPr>
        <p:spPr bwMode="auto">
          <a:xfrm>
            <a:off x="5929784" y="4455444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사용자정보</a:t>
            </a:r>
          </a:p>
        </p:txBody>
      </p:sp>
      <p:sp>
        <p:nvSpPr>
          <p:cNvPr id="263" name="모서리가 둥근 직사각형 262"/>
          <p:cNvSpPr/>
          <p:nvPr/>
        </p:nvSpPr>
        <p:spPr bwMode="auto">
          <a:xfrm>
            <a:off x="5931649" y="462813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상품분류</a:t>
            </a:r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/</a:t>
            </a:r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상품</a:t>
            </a:r>
          </a:p>
        </p:txBody>
      </p:sp>
      <p:cxnSp>
        <p:nvCxnSpPr>
          <p:cNvPr id="280" name="AutoShape 29"/>
          <p:cNvCxnSpPr>
            <a:cxnSpLocks noChangeShapeType="1"/>
            <a:stCxn id="141" idx="2"/>
          </p:cNvCxnSpPr>
          <p:nvPr/>
        </p:nvCxnSpPr>
        <p:spPr bwMode="auto">
          <a:xfrm rot="5400000">
            <a:off x="3701945" y="289928"/>
            <a:ext cx="214314" cy="156866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1" name="AutoShape 29"/>
          <p:cNvCxnSpPr>
            <a:cxnSpLocks noChangeShapeType="1"/>
            <a:stCxn id="141" idx="2"/>
          </p:cNvCxnSpPr>
          <p:nvPr/>
        </p:nvCxnSpPr>
        <p:spPr bwMode="auto">
          <a:xfrm rot="16200000" flipH="1">
            <a:off x="4667175" y="893358"/>
            <a:ext cx="209687" cy="35717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2" name="AutoShape 29"/>
          <p:cNvCxnSpPr>
            <a:cxnSpLocks noChangeShapeType="1"/>
            <a:stCxn id="141" idx="2"/>
          </p:cNvCxnSpPr>
          <p:nvPr/>
        </p:nvCxnSpPr>
        <p:spPr bwMode="auto">
          <a:xfrm rot="16200000" flipH="1">
            <a:off x="5638410" y="-77878"/>
            <a:ext cx="206675" cy="229663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3" name="AutoShape 29"/>
          <p:cNvCxnSpPr>
            <a:cxnSpLocks noChangeShapeType="1"/>
            <a:stCxn id="141" idx="2"/>
          </p:cNvCxnSpPr>
          <p:nvPr/>
        </p:nvCxnSpPr>
        <p:spPr bwMode="auto">
          <a:xfrm rot="16200000" flipH="1">
            <a:off x="6605368" y="-1044835"/>
            <a:ext cx="209687" cy="423355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85" name="모서리가 둥근 직사각형 284"/>
          <p:cNvSpPr/>
          <p:nvPr/>
        </p:nvSpPr>
        <p:spPr bwMode="auto">
          <a:xfrm>
            <a:off x="221256" y="212636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온라인작업접수</a:t>
            </a:r>
          </a:p>
        </p:txBody>
      </p:sp>
      <p:sp>
        <p:nvSpPr>
          <p:cNvPr id="286" name="모서리가 둥근 직사각형 285"/>
          <p:cNvSpPr/>
          <p:nvPr/>
        </p:nvSpPr>
        <p:spPr bwMode="auto">
          <a:xfrm>
            <a:off x="219391" y="2309210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온라인작업등록</a:t>
            </a:r>
          </a:p>
        </p:txBody>
      </p:sp>
      <p:sp>
        <p:nvSpPr>
          <p:cNvPr id="287" name="모서리가 둥근 직사각형 286"/>
          <p:cNvSpPr/>
          <p:nvPr/>
        </p:nvSpPr>
        <p:spPr bwMode="auto">
          <a:xfrm>
            <a:off x="219391" y="2477549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공지사항</a:t>
            </a:r>
          </a:p>
        </p:txBody>
      </p:sp>
      <p:sp>
        <p:nvSpPr>
          <p:cNvPr id="288" name="모서리가 둥근 직사각형 287"/>
          <p:cNvSpPr/>
          <p:nvPr/>
        </p:nvSpPr>
        <p:spPr bwMode="auto">
          <a:xfrm>
            <a:off x="221256" y="2650242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Q/A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89" name="모서리가 둥근 직사각형 288"/>
          <p:cNvSpPr/>
          <p:nvPr/>
        </p:nvSpPr>
        <p:spPr bwMode="auto">
          <a:xfrm>
            <a:off x="221256" y="2821692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FAQ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95" name="모서리가 둥근 직사각형 294"/>
          <p:cNvSpPr/>
          <p:nvPr/>
        </p:nvSpPr>
        <p:spPr bwMode="auto">
          <a:xfrm>
            <a:off x="2133916" y="1613885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거래처조회</a:t>
            </a:r>
          </a:p>
        </p:txBody>
      </p:sp>
      <p:sp>
        <p:nvSpPr>
          <p:cNvPr id="296" name="모서리가 둥근 직사각형 295"/>
          <p:cNvSpPr/>
          <p:nvPr/>
        </p:nvSpPr>
        <p:spPr bwMode="auto">
          <a:xfrm>
            <a:off x="2133916" y="1782224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거래처출력</a:t>
            </a:r>
          </a:p>
        </p:txBody>
      </p:sp>
      <p:sp>
        <p:nvSpPr>
          <p:cNvPr id="297" name="모서리가 둥근 직사각형 296"/>
          <p:cNvSpPr/>
          <p:nvPr/>
        </p:nvSpPr>
        <p:spPr bwMode="auto">
          <a:xfrm>
            <a:off x="2135781" y="195491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LICENSE </a:t>
            </a:r>
            <a:r>
              <a:rPr lang="ko-KR" altLang="en-US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정보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98" name="모서리가 둥근 직사각형 297"/>
          <p:cNvSpPr/>
          <p:nvPr/>
        </p:nvSpPr>
        <p:spPr bwMode="auto">
          <a:xfrm>
            <a:off x="2135781" y="212636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CRM</a:t>
            </a:r>
            <a:r>
              <a:rPr lang="ko-KR" altLang="en-US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매출마감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99" name="모서리가 둥근 직사각형 298"/>
          <p:cNvSpPr/>
          <p:nvPr/>
        </p:nvSpPr>
        <p:spPr bwMode="auto">
          <a:xfrm>
            <a:off x="2133916" y="2309210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세팅비매출마감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00" name="모서리가 둥근 직사각형 299"/>
          <p:cNvSpPr/>
          <p:nvPr/>
        </p:nvSpPr>
        <p:spPr bwMode="auto">
          <a:xfrm>
            <a:off x="2133916" y="2477549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매출마감관리</a:t>
            </a:r>
          </a:p>
        </p:txBody>
      </p:sp>
      <p:sp>
        <p:nvSpPr>
          <p:cNvPr id="301" name="모서리가 둥근 직사각형 300"/>
          <p:cNvSpPr/>
          <p:nvPr/>
        </p:nvSpPr>
        <p:spPr bwMode="auto">
          <a:xfrm>
            <a:off x="2135781" y="2650242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계약관리</a:t>
            </a:r>
          </a:p>
        </p:txBody>
      </p:sp>
      <p:sp>
        <p:nvSpPr>
          <p:cNvPr id="302" name="모서리가 둥근 직사각형 301"/>
          <p:cNvSpPr/>
          <p:nvPr/>
        </p:nvSpPr>
        <p:spPr bwMode="auto">
          <a:xfrm>
            <a:off x="2135781" y="2821692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계약현황</a:t>
            </a:r>
          </a:p>
        </p:txBody>
      </p:sp>
      <p:sp>
        <p:nvSpPr>
          <p:cNvPr id="306" name="모서리가 둥근 직사각형 305"/>
          <p:cNvSpPr/>
          <p:nvPr/>
        </p:nvSpPr>
        <p:spPr bwMode="auto">
          <a:xfrm>
            <a:off x="221256" y="2993142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자료실</a:t>
            </a:r>
          </a:p>
        </p:txBody>
      </p:sp>
      <p:sp>
        <p:nvSpPr>
          <p:cNvPr id="311" name="모서리가 둥근 직사각형 310"/>
          <p:cNvSpPr/>
          <p:nvPr/>
        </p:nvSpPr>
        <p:spPr bwMode="auto">
          <a:xfrm>
            <a:off x="4065949" y="2139665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작업수행</a:t>
            </a:r>
          </a:p>
        </p:txBody>
      </p:sp>
      <p:sp>
        <p:nvSpPr>
          <p:cNvPr id="312" name="모서리가 둥근 직사각형 311"/>
          <p:cNvSpPr/>
          <p:nvPr/>
        </p:nvSpPr>
        <p:spPr bwMode="auto">
          <a:xfrm>
            <a:off x="4065949" y="2498504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작업수행현황</a:t>
            </a:r>
          </a:p>
        </p:txBody>
      </p:sp>
      <p:sp>
        <p:nvSpPr>
          <p:cNvPr id="313" name="모서리가 둥근 직사각형 312"/>
          <p:cNvSpPr/>
          <p:nvPr/>
        </p:nvSpPr>
        <p:spPr bwMode="auto">
          <a:xfrm>
            <a:off x="4067814" y="267119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개발</a:t>
            </a:r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/</a:t>
            </a:r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수정조회</a:t>
            </a:r>
          </a:p>
        </p:txBody>
      </p:sp>
      <p:sp>
        <p:nvSpPr>
          <p:cNvPr id="314" name="모서리가 둥근 직사각형 313"/>
          <p:cNvSpPr/>
          <p:nvPr/>
        </p:nvSpPr>
        <p:spPr bwMode="auto">
          <a:xfrm>
            <a:off x="4067814" y="284264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A/S</a:t>
            </a:r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처리등록</a:t>
            </a:r>
          </a:p>
        </p:txBody>
      </p:sp>
      <p:sp>
        <p:nvSpPr>
          <p:cNvPr id="315" name="모서리가 둥근 직사각형 314"/>
          <p:cNvSpPr/>
          <p:nvPr/>
        </p:nvSpPr>
        <p:spPr bwMode="auto">
          <a:xfrm>
            <a:off x="4067814" y="301409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A/S</a:t>
            </a:r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처리조회</a:t>
            </a:r>
          </a:p>
        </p:txBody>
      </p:sp>
      <p:sp>
        <p:nvSpPr>
          <p:cNvPr id="316" name="모서리가 둥근 직사각형 315"/>
          <p:cNvSpPr/>
          <p:nvPr/>
        </p:nvSpPr>
        <p:spPr bwMode="auto">
          <a:xfrm>
            <a:off x="4067814" y="318554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요구사항추적표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17" name="모서리가 둥근 직사각형 316"/>
          <p:cNvSpPr/>
          <p:nvPr/>
        </p:nvSpPr>
        <p:spPr bwMode="auto">
          <a:xfrm>
            <a:off x="4067814" y="3356997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작업진척현황</a:t>
            </a:r>
          </a:p>
        </p:txBody>
      </p:sp>
      <p:sp>
        <p:nvSpPr>
          <p:cNvPr id="318" name="모서리가 둥근 직사각형 317"/>
          <p:cNvSpPr/>
          <p:nvPr/>
        </p:nvSpPr>
        <p:spPr bwMode="auto">
          <a:xfrm>
            <a:off x="4067814" y="352844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TIME SHEET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19" name="모서리가 둥근 직사각형 318"/>
          <p:cNvSpPr/>
          <p:nvPr/>
        </p:nvSpPr>
        <p:spPr bwMode="auto">
          <a:xfrm>
            <a:off x="4067814" y="3709422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업무보고서</a:t>
            </a:r>
          </a:p>
        </p:txBody>
      </p:sp>
      <p:sp>
        <p:nvSpPr>
          <p:cNvPr id="323" name="모서리가 둥근 직사각형 322"/>
          <p:cNvSpPr/>
          <p:nvPr/>
        </p:nvSpPr>
        <p:spPr bwMode="auto">
          <a:xfrm>
            <a:off x="7853390" y="3867153"/>
            <a:ext cx="1865489" cy="332911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 smtClean="0">
                <a:solidFill>
                  <a:schemeClr val="dk1"/>
                </a:solidFill>
                <a:latin typeface="맑은 고딕" pitchFamily="50" charset="-127"/>
                <a:ea typeface="맑은 고딕" pitchFamily="50" charset="-127"/>
              </a:rPr>
              <a:t>운영시스템</a:t>
            </a:r>
          </a:p>
        </p:txBody>
      </p:sp>
      <p:sp>
        <p:nvSpPr>
          <p:cNvPr id="324" name="모서리가 둥근 직사각형 323"/>
          <p:cNvSpPr/>
          <p:nvPr/>
        </p:nvSpPr>
        <p:spPr bwMode="auto">
          <a:xfrm>
            <a:off x="7878487" y="4252938"/>
            <a:ext cx="1821791" cy="900099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28" name="모서리가 둥근 직사각형 327"/>
          <p:cNvSpPr/>
          <p:nvPr/>
        </p:nvSpPr>
        <p:spPr bwMode="auto">
          <a:xfrm>
            <a:off x="5931649" y="479958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업무분류</a:t>
            </a:r>
          </a:p>
        </p:txBody>
      </p:sp>
      <p:sp>
        <p:nvSpPr>
          <p:cNvPr id="329" name="모서리가 둥근 직사각형 328"/>
          <p:cNvSpPr/>
          <p:nvPr/>
        </p:nvSpPr>
        <p:spPr bwMode="auto">
          <a:xfrm>
            <a:off x="5941174" y="497103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단위테스트기준정보</a:t>
            </a:r>
          </a:p>
        </p:txBody>
      </p:sp>
      <p:sp>
        <p:nvSpPr>
          <p:cNvPr id="330" name="모서리가 둥근 직사각형 329"/>
          <p:cNvSpPr/>
          <p:nvPr/>
        </p:nvSpPr>
        <p:spPr bwMode="auto">
          <a:xfrm>
            <a:off x="5941174" y="514248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통합테스트기준정보</a:t>
            </a:r>
          </a:p>
        </p:txBody>
      </p:sp>
      <p:sp>
        <p:nvSpPr>
          <p:cNvPr id="331" name="모서리가 둥근 직사각형 330"/>
          <p:cNvSpPr/>
          <p:nvPr/>
        </p:nvSpPr>
        <p:spPr bwMode="auto">
          <a:xfrm>
            <a:off x="5950699" y="531393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용어사전</a:t>
            </a:r>
          </a:p>
        </p:txBody>
      </p:sp>
      <p:sp>
        <p:nvSpPr>
          <p:cNvPr id="332" name="모서리가 둥근 직사각형 331"/>
          <p:cNvSpPr/>
          <p:nvPr/>
        </p:nvSpPr>
        <p:spPr bwMode="auto">
          <a:xfrm>
            <a:off x="5960224" y="548538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도서목록관리</a:t>
            </a:r>
          </a:p>
        </p:txBody>
      </p:sp>
      <p:sp>
        <p:nvSpPr>
          <p:cNvPr id="333" name="모서리가 둥근 직사각형 332"/>
          <p:cNvSpPr/>
          <p:nvPr/>
        </p:nvSpPr>
        <p:spPr bwMode="auto">
          <a:xfrm>
            <a:off x="5960224" y="565683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표준산출물</a:t>
            </a:r>
          </a:p>
        </p:txBody>
      </p:sp>
      <p:sp>
        <p:nvSpPr>
          <p:cNvPr id="334" name="모서리가 둥근 직사각형 333"/>
          <p:cNvSpPr/>
          <p:nvPr/>
        </p:nvSpPr>
        <p:spPr bwMode="auto">
          <a:xfrm>
            <a:off x="7958033" y="2308102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DB</a:t>
            </a:r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객체관리</a:t>
            </a:r>
          </a:p>
        </p:txBody>
      </p:sp>
      <p:sp>
        <p:nvSpPr>
          <p:cNvPr id="335" name="모서리가 둥근 직사각형 334"/>
          <p:cNvSpPr/>
          <p:nvPr/>
        </p:nvSpPr>
        <p:spPr bwMode="auto">
          <a:xfrm>
            <a:off x="7958033" y="2476441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메뉴관리</a:t>
            </a:r>
          </a:p>
        </p:txBody>
      </p:sp>
      <p:sp>
        <p:nvSpPr>
          <p:cNvPr id="336" name="모서리가 둥근 직사각형 335"/>
          <p:cNvSpPr/>
          <p:nvPr/>
        </p:nvSpPr>
        <p:spPr bwMode="auto">
          <a:xfrm>
            <a:off x="7959898" y="2649134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변경이력</a:t>
            </a:r>
          </a:p>
        </p:txBody>
      </p:sp>
      <p:sp>
        <p:nvSpPr>
          <p:cNvPr id="337" name="모서리가 둥근 직사각형 336"/>
          <p:cNvSpPr/>
          <p:nvPr/>
        </p:nvSpPr>
        <p:spPr bwMode="auto">
          <a:xfrm>
            <a:off x="7893491" y="4295781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리더스빌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38" name="모서리가 둥근 직사각형 337"/>
          <p:cNvSpPr/>
          <p:nvPr/>
        </p:nvSpPr>
        <p:spPr bwMode="auto">
          <a:xfrm>
            <a:off x="7893491" y="4464120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eStatement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39" name="모서리가 둥근 직사각형 338"/>
          <p:cNvSpPr/>
          <p:nvPr/>
        </p:nvSpPr>
        <p:spPr bwMode="auto">
          <a:xfrm>
            <a:off x="7895356" y="4636813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Biz-SFMC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40" name="모서리가 둥근 직사각형 339"/>
          <p:cNvSpPr/>
          <p:nvPr/>
        </p:nvSpPr>
        <p:spPr bwMode="auto">
          <a:xfrm>
            <a:off x="7903016" y="4810131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관제모니터링</a:t>
            </a:r>
          </a:p>
        </p:txBody>
      </p:sp>
      <p:sp>
        <p:nvSpPr>
          <p:cNvPr id="341" name="모서리가 둥근 직사각형 340"/>
          <p:cNvSpPr/>
          <p:nvPr/>
        </p:nvSpPr>
        <p:spPr bwMode="auto">
          <a:xfrm>
            <a:off x="7903016" y="4978470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FNC</a:t>
            </a:r>
            <a:r>
              <a:rPr kumimoji="1" lang="ko-KR" altLang="en-US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관리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7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42</a:t>
            </a:fld>
            <a:endParaRPr lang="ko-KR" altLang="en-US" dirty="0"/>
          </a:p>
        </p:txBody>
      </p:sp>
      <p:sp>
        <p:nvSpPr>
          <p:cNvPr id="7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80" name="그림 79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cxnSp>
        <p:nvCxnSpPr>
          <p:cNvPr id="81" name="직선 연결선 80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모서리가 둥근 직사각형 95"/>
          <p:cNvSpPr/>
          <p:nvPr/>
        </p:nvSpPr>
        <p:spPr>
          <a:xfrm>
            <a:off x="6673076" y="71414"/>
            <a:ext cx="949337" cy="219078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신규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7750210" y="71414"/>
            <a:ext cx="949337" cy="219078"/>
          </a:xfrm>
          <a:prstGeom prst="round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수정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0" name="모서리가 둥근 직사각형 99"/>
          <p:cNvSpPr/>
          <p:nvPr/>
        </p:nvSpPr>
        <p:spPr bwMode="auto">
          <a:xfrm>
            <a:off x="4065949" y="2311115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작업지시현황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6654" y="4357694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200" dirty="0" smtClean="0"/>
              <a:t> 이슈사항</a:t>
            </a:r>
            <a:endParaRPr lang="en-US" altLang="ko-KR" sz="1200" dirty="0" smtClean="0"/>
          </a:p>
          <a:p>
            <a:r>
              <a:rPr lang="en-US" altLang="ko-KR" sz="1200" dirty="0" smtClean="0"/>
              <a:t>1. </a:t>
            </a:r>
            <a:r>
              <a:rPr lang="ko-KR" altLang="en-US" sz="1200" dirty="0" smtClean="0"/>
              <a:t>고객관계관리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서비스관리에서 </a:t>
            </a:r>
            <a:r>
              <a:rPr lang="ko-KR" altLang="en-US" sz="1200" dirty="0" err="1" smtClean="0"/>
              <a:t>메뉴명변경</a:t>
            </a:r>
            <a:endParaRPr lang="en-US" altLang="ko-KR" sz="1200" dirty="0" smtClean="0"/>
          </a:p>
          <a:p>
            <a:r>
              <a:rPr lang="en-US" altLang="ko-KR" sz="1200" dirty="0" smtClean="0"/>
              <a:t>2. </a:t>
            </a:r>
            <a:r>
              <a:rPr lang="ko-KR" altLang="en-US" sz="1200" dirty="0" smtClean="0"/>
              <a:t>기존 작업관리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일정관리 작업관리로 취합하고 메뉴위치 변경</a:t>
            </a:r>
            <a:endParaRPr lang="en-US" altLang="ko-KR" sz="1200" dirty="0" smtClean="0"/>
          </a:p>
          <a:p>
            <a:r>
              <a:rPr lang="en-US" altLang="ko-KR" sz="1200" dirty="0" smtClean="0"/>
              <a:t>3. </a:t>
            </a:r>
            <a:r>
              <a:rPr lang="ko-KR" altLang="en-US" sz="1200" dirty="0" smtClean="0"/>
              <a:t>프로젝트상세일정관리 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작업계획으로 </a:t>
            </a:r>
            <a:r>
              <a:rPr lang="ko-KR" altLang="en-US" sz="1200" dirty="0" err="1" smtClean="0"/>
              <a:t>메뉴명</a:t>
            </a:r>
            <a:r>
              <a:rPr lang="ko-KR" altLang="en-US" sz="1200" dirty="0" smtClean="0"/>
              <a:t> 변경</a:t>
            </a:r>
            <a:endParaRPr lang="en-US" altLang="ko-KR" sz="1200" dirty="0" smtClean="0"/>
          </a:p>
          <a:p>
            <a:endParaRPr lang="en-US" altLang="ko-KR" sz="1200" dirty="0" smtClean="0"/>
          </a:p>
        </p:txBody>
      </p:sp>
      <p:sp>
        <p:nvSpPr>
          <p:cNvPr id="103" name="모서리가 둥근 직사각형 102"/>
          <p:cNvSpPr/>
          <p:nvPr/>
        </p:nvSpPr>
        <p:spPr bwMode="auto">
          <a:xfrm>
            <a:off x="5957318" y="1173776"/>
            <a:ext cx="1865489" cy="335924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품질관리</a:t>
            </a:r>
            <a:endParaRPr lang="ko-KR" altLang="en-US" sz="1100" b="1" dirty="0" smtClean="0">
              <a:solidFill>
                <a:schemeClr val="dk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 bwMode="auto">
          <a:xfrm>
            <a:off x="5982415" y="1559559"/>
            <a:ext cx="1821791" cy="1950404"/>
          </a:xfrm>
          <a:prstGeom prst="roundRect">
            <a:avLst>
              <a:gd name="adj" fmla="val 2754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 bwMode="auto">
          <a:xfrm>
            <a:off x="6005408" y="161277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kern="0" dirty="0" smtClean="0">
                <a:solidFill>
                  <a:sysClr val="windowText" lastClr="000000"/>
                </a:solidFill>
                <a:latin typeface="돋움체" pitchFamily="49" charset="-127"/>
                <a:ea typeface="돋움체" pitchFamily="49" charset="-127"/>
              </a:rPr>
              <a:t>작업현황분석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 bwMode="auto">
          <a:xfrm>
            <a:off x="6005408" y="1781116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작업집계분석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 bwMode="auto">
          <a:xfrm>
            <a:off x="6007273" y="1953809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납품현황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08" name="모서리가 둥근 직사각형 107"/>
          <p:cNvSpPr/>
          <p:nvPr/>
        </p:nvSpPr>
        <p:spPr bwMode="auto">
          <a:xfrm>
            <a:off x="6014933" y="2127127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미수현황분석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 bwMode="auto">
          <a:xfrm>
            <a:off x="6014933" y="2295466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미수집계분석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10" name="모서리가 둥근 직사각형 109"/>
          <p:cNvSpPr/>
          <p:nvPr/>
        </p:nvSpPr>
        <p:spPr bwMode="auto">
          <a:xfrm>
            <a:off x="6016798" y="2468159"/>
            <a:ext cx="1766504" cy="139156"/>
          </a:xfrm>
          <a:prstGeom prst="roundRect">
            <a:avLst>
              <a:gd name="adj" fmla="val 2754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결함관리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11" name="모서리가 둥근 직사각형 110"/>
          <p:cNvSpPr/>
          <p:nvPr/>
        </p:nvSpPr>
        <p:spPr bwMode="auto">
          <a:xfrm>
            <a:off x="6024458" y="2641477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납기분석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12" name="모서리가 둥근 직사각형 111"/>
          <p:cNvSpPr/>
          <p:nvPr/>
        </p:nvSpPr>
        <p:spPr bwMode="auto">
          <a:xfrm>
            <a:off x="6024458" y="2809816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원가분석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13" name="모서리가 둥근 직사각형 112"/>
          <p:cNvSpPr/>
          <p:nvPr/>
        </p:nvSpPr>
        <p:spPr bwMode="auto">
          <a:xfrm>
            <a:off x="6026323" y="2982509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품질분석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14" name="모서리가 둥근 직사각형 113"/>
          <p:cNvSpPr/>
          <p:nvPr/>
        </p:nvSpPr>
        <p:spPr bwMode="auto">
          <a:xfrm>
            <a:off x="6033983" y="3155827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테스트현황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15" name="모서리가 둥근 직사각형 114"/>
          <p:cNvSpPr/>
          <p:nvPr/>
        </p:nvSpPr>
        <p:spPr bwMode="auto">
          <a:xfrm>
            <a:off x="6033983" y="3324166"/>
            <a:ext cx="1766504" cy="139156"/>
          </a:xfrm>
          <a:prstGeom prst="roundRect">
            <a:avLst>
              <a:gd name="adj" fmla="val 2754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체" pitchFamily="49" charset="-127"/>
                <a:ea typeface="돋움체" pitchFamily="49" charset="-127"/>
              </a:rPr>
              <a:t>품질검사</a:t>
            </a:r>
            <a:endParaRPr kumimoji="1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체" pitchFamily="49" charset="-127"/>
              <a:ea typeface="돋움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프로그램변경사항요약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7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43</a:t>
            </a:fld>
            <a:endParaRPr lang="ko-KR" altLang="en-US" dirty="0"/>
          </a:p>
        </p:txBody>
      </p:sp>
      <p:sp>
        <p:nvSpPr>
          <p:cNvPr id="7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80" name="그림 79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cxnSp>
        <p:nvCxnSpPr>
          <p:cNvPr id="81" name="직선 연결선 80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모서리가 둥근 직사각형 98"/>
          <p:cNvSpPr/>
          <p:nvPr/>
        </p:nvSpPr>
        <p:spPr>
          <a:xfrm>
            <a:off x="285750" y="514350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영업계약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95275" y="1419225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프로젝트</a:t>
            </a: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295275" y="2324100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작업계획</a:t>
            </a:r>
          </a:p>
        </p:txBody>
      </p:sp>
      <p:cxnSp>
        <p:nvCxnSpPr>
          <p:cNvPr id="102" name="직선 화살표 연결선 101"/>
          <p:cNvCxnSpPr/>
          <p:nvPr/>
        </p:nvCxnSpPr>
        <p:spPr>
          <a:xfrm rot="16200000" flipH="1">
            <a:off x="809625" y="1190624"/>
            <a:ext cx="4476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/>
          <p:nvPr/>
        </p:nvCxnSpPr>
        <p:spPr>
          <a:xfrm rot="5400000">
            <a:off x="814388" y="2100262"/>
            <a:ext cx="4476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모서리가 둥근 직사각형 103"/>
          <p:cNvSpPr/>
          <p:nvPr/>
        </p:nvSpPr>
        <p:spPr>
          <a:xfrm>
            <a:off x="295275" y="3209925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작업등록</a:t>
            </a:r>
          </a:p>
        </p:txBody>
      </p:sp>
      <p:cxnSp>
        <p:nvCxnSpPr>
          <p:cNvPr id="105" name="직선 화살표 연결선 104"/>
          <p:cNvCxnSpPr/>
          <p:nvPr/>
        </p:nvCxnSpPr>
        <p:spPr>
          <a:xfrm rot="5400000">
            <a:off x="823913" y="299561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모서리가 둥근 직사각형 105"/>
          <p:cNvSpPr/>
          <p:nvPr/>
        </p:nvSpPr>
        <p:spPr>
          <a:xfrm>
            <a:off x="295275" y="4152900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작업지시</a:t>
            </a:r>
          </a:p>
        </p:txBody>
      </p:sp>
      <p:cxnSp>
        <p:nvCxnSpPr>
          <p:cNvPr id="107" name="직선 화살표 연결선 106"/>
          <p:cNvCxnSpPr/>
          <p:nvPr/>
        </p:nvCxnSpPr>
        <p:spPr>
          <a:xfrm rot="5400000">
            <a:off x="795338" y="3910012"/>
            <a:ext cx="4857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모서리가 둥근 직사각형 107"/>
          <p:cNvSpPr/>
          <p:nvPr/>
        </p:nvSpPr>
        <p:spPr>
          <a:xfrm>
            <a:off x="295275" y="5124450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작업수행</a:t>
            </a:r>
          </a:p>
        </p:txBody>
      </p:sp>
      <p:cxnSp>
        <p:nvCxnSpPr>
          <p:cNvPr id="109" name="직선 화살표 연결선 108"/>
          <p:cNvCxnSpPr/>
          <p:nvPr/>
        </p:nvCxnSpPr>
        <p:spPr>
          <a:xfrm rot="5400000">
            <a:off x="790575" y="4838700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모서리가 둥근 직사각형 109"/>
          <p:cNvSpPr/>
          <p:nvPr/>
        </p:nvSpPr>
        <p:spPr>
          <a:xfrm>
            <a:off x="2762250" y="3200400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온라인작업접수</a:t>
            </a:r>
          </a:p>
        </p:txBody>
      </p:sp>
      <p:cxnSp>
        <p:nvCxnSpPr>
          <p:cNvPr id="111" name="직선 화살표 연결선 110"/>
          <p:cNvCxnSpPr/>
          <p:nvPr/>
        </p:nvCxnSpPr>
        <p:spPr>
          <a:xfrm rot="10800000" flipV="1">
            <a:off x="1781176" y="3428999"/>
            <a:ext cx="9810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모서리가 둥근 직사각형 111"/>
          <p:cNvSpPr/>
          <p:nvPr/>
        </p:nvSpPr>
        <p:spPr>
          <a:xfrm>
            <a:off x="2771775" y="5124450"/>
            <a:ext cx="1485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/>
              <a:t>품질검사</a:t>
            </a:r>
          </a:p>
        </p:txBody>
      </p:sp>
      <p:cxnSp>
        <p:nvCxnSpPr>
          <p:cNvPr id="113" name="직선 화살표 연결선 112"/>
          <p:cNvCxnSpPr/>
          <p:nvPr/>
        </p:nvCxnSpPr>
        <p:spPr>
          <a:xfrm>
            <a:off x="1781175" y="535305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743054" y="552430"/>
            <a:ext cx="6500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신규화면 기존 거래처 서브 계약정보와 이원화 관리</a:t>
            </a:r>
            <a:endParaRPr lang="ko-KR" alt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743054" y="1438255"/>
            <a:ext cx="6500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영업계약 연계 추가</a:t>
            </a:r>
            <a:endParaRPr lang="ko-KR" altLang="en-US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752578" y="2362180"/>
            <a:ext cx="798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작업등록 연계 처리 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작업지시 생성시 작업등록 내부 연계 처리로 수정 진행 중</a:t>
            </a:r>
            <a:endParaRPr lang="ko-KR" altLang="en-US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990573" y="2924171"/>
            <a:ext cx="798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프로젝트 연계 정보 추가</a:t>
            </a:r>
            <a:endParaRPr lang="ko-KR" altLang="en-US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738423" y="3714752"/>
            <a:ext cx="464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업무구분 연계 수정</a:t>
            </a:r>
            <a:endParaRPr lang="ko-KR" alt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809728" y="414338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기존 작업지시서 작업지시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작업수행 분리</a:t>
            </a:r>
            <a:endParaRPr lang="en-US" altLang="ko-KR" sz="1200" dirty="0" smtClean="0"/>
          </a:p>
          <a:p>
            <a:r>
              <a:rPr lang="ko-KR" altLang="en-US" sz="1200" dirty="0" smtClean="0"/>
              <a:t>작업등록 내부 연계 처리로 수정 진행</a:t>
            </a:r>
            <a:endParaRPr lang="ko-KR" altLang="en-US" sz="1200" dirty="0"/>
          </a:p>
        </p:txBody>
      </p:sp>
      <p:sp>
        <p:nvSpPr>
          <p:cNvPr id="121" name="직사각형 120"/>
          <p:cNvSpPr/>
          <p:nvPr/>
        </p:nvSpPr>
        <p:spPr>
          <a:xfrm>
            <a:off x="309530" y="5715016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/>
              <a:t>작업진척현황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업무보고서 신규 추가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향후 전사 일정보고서 활용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작업리스트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111568" y="455974"/>
          <a:ext cx="9739347" cy="5751025"/>
        </p:xfrm>
        <a:graphic>
          <a:graphicData uri="http://schemas.openxmlformats.org/drawingml/2006/table">
            <a:tbl>
              <a:tblPr/>
              <a:tblGrid>
                <a:gridCol w="2972494"/>
                <a:gridCol w="4936674"/>
                <a:gridCol w="614073"/>
                <a:gridCol w="650196"/>
                <a:gridCol w="565910"/>
              </a:tblGrid>
              <a:tr h="1463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프로그램명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작업내용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작업구분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진행상태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632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영업관리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계약등록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상태캡션 색상이 어둡게 나옴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저장후 전혀 연계 없는 데이터 조회됨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화면 클리어 상태로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영업관리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계약등록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정기청구일자 추가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영업관리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계약등록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개발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임대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유지보수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계약구분에 따라 화면 항목 정의 및 옵션 처리 검토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영업관리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계약등록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거래처 등록 계약정보와 중복 관리 아닌지 검토</a:t>
                      </a:r>
                      <a:b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현재 거래처 계약정보와 데이터 따로 관리됨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검토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영업관리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계약현황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계약구분 조회조건 추가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일정관리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프로젝트관리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프로젝트 신규 입력 시 영업계약 근거 가져올때 발주처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[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거래처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]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정보 연계 안됨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일정관리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업무보고서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프로젝트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레벨 데이터는 업무보고서 대상 제외하도록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일정관리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업무보고서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프로젝트 상세일정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[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작업계획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]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등록 시에는 데이터 조회되나 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이후 작업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수행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입력시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조회안됨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서비스관리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작업등록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작업내용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&gt;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요청내용으로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캡션명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변경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원인분석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&gt;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작업내용으로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캡션명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변경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서비스관리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작업등록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전체 화면 구조 변경 검토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기본사항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요구사항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조치사항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타부서이관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정도의 섹션으로 정리 필요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서비스관리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온라인작업접수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온라인작업접수에서 내역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더블클릭하여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작업등록 연계 시 거래처 번호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안넘어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가므로 데이터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조회안됨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서비스관리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온라인작업접수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삭제 시 구문에러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0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작업지시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작업수행 타임쉬트연계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작업등록 및 작업수행 입력 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타임쉬트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연계 부분 처리 오류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예정 및 완료 처리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부분 데이터가 제대로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안넘어감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검증 필요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처리버튼 루틴 수정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기존 조회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수정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삭제 버튼 하나로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통합함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작업지시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프로그램명 필수 제외 처리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작업지시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지시사항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지시제목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지시내용 둘로 나누어 관리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작업지시현황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조회 시 에러남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쿼리 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프로그램진행조회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조회 시 에러남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조회 중 오류가 발생하였습니다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.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메시지 출력 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오류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일정관리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프로젝트세부일정관리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작업계획으로 변경 및 메뉴 위치 검토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작업계획 쪽 메뉴위치로 변경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검토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4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품질관리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품질분석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단순결함건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중결함건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치명결함건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세부 구분으로 나누지 말고 전체 건수로 표기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시스템 전체 폰트 변경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[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윈도우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에서 문제 있음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]</a:t>
                      </a:r>
                      <a:b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Tahoma/Verdana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체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굴림체로 변경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일정관리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타임쉬트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작업계획 일괄 조회 및 적용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작업지시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작업계획 연계 수정 및 작업등록 내부 생성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일정관리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&gt;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작업계획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작업구분에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"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분류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"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추가 및 업무보고서 제외처리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메뉴 조정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설계서 기준에 맞추어 조정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서호재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44</a:t>
            </a:fld>
            <a:endParaRPr lang="ko-KR" altLang="en-US" dirty="0"/>
          </a:p>
        </p:txBody>
      </p:sp>
      <p:sp>
        <p:nvSpPr>
          <p:cNvPr id="4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41" name="그림 40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cxnSp>
        <p:nvCxnSpPr>
          <p:cNvPr id="42" name="직선 연결선 41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Ⅱ. S-ERP 1. </a:t>
            </a:r>
            <a:r>
              <a:rPr lang="ko-KR" altLang="en-US" dirty="0" smtClean="0">
                <a:solidFill>
                  <a:schemeClr val="tx1"/>
                </a:solidFill>
              </a:rPr>
              <a:t>영업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작업관리 흐름도</a:t>
            </a:r>
          </a:p>
        </p:txBody>
      </p:sp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7796737"/>
              </p:ext>
            </p:extLst>
          </p:nvPr>
        </p:nvGraphicFramePr>
        <p:xfrm>
          <a:off x="463074" y="500042"/>
          <a:ext cx="8919082" cy="6022475"/>
        </p:xfrm>
        <a:graphic>
          <a:graphicData uri="http://schemas.openxmlformats.org/drawingml/2006/table">
            <a:tbl>
              <a:tblPr firstRow="1" bandRow="1"/>
              <a:tblGrid>
                <a:gridCol w="1141813"/>
                <a:gridCol w="1341483"/>
                <a:gridCol w="1226382"/>
                <a:gridCol w="1375539"/>
                <a:gridCol w="1314468"/>
                <a:gridCol w="1314468"/>
                <a:gridCol w="1204929"/>
              </a:tblGrid>
              <a:tr h="253421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고객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사업부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연구개발실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경영지원실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10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고객지원</a:t>
                      </a:r>
                      <a:endParaRPr lang="ko-KR" alt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영업</a:t>
                      </a:r>
                      <a:r>
                        <a:rPr lang="en-US" altLang="ko-KR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  <a:endParaRPr lang="ko-KR" alt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지시자</a:t>
                      </a:r>
                      <a:endParaRPr lang="ko-KR" alt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작업자</a:t>
                      </a:r>
                      <a:endParaRPr lang="ko-KR" altLang="en-US" sz="13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13045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고객관계</a:t>
                      </a:r>
                      <a:endParaRPr lang="en-US" altLang="ko-KR" sz="14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endParaRPr lang="en-US" altLang="ko-KR" sz="14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2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영업관리</a:t>
                      </a:r>
                      <a:endParaRPr lang="en-US" altLang="ko-KR" sz="14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2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작업관리</a:t>
                      </a:r>
                      <a:endParaRPr lang="en-US" altLang="ko-KR" sz="14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6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품질관리</a:t>
                      </a:r>
                      <a:endParaRPr lang="en-US" altLang="ko-KR" sz="14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2" name="순서도: 화면 표시 81"/>
          <p:cNvSpPr/>
          <p:nvPr/>
        </p:nvSpPr>
        <p:spPr bwMode="auto">
          <a:xfrm>
            <a:off x="4467900" y="2761678"/>
            <a:ext cx="970852" cy="191591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영업계약</a:t>
            </a:r>
          </a:p>
        </p:txBody>
      </p:sp>
      <p:sp>
        <p:nvSpPr>
          <p:cNvPr id="83" name="순서도: 판단 82"/>
          <p:cNvSpPr/>
          <p:nvPr/>
        </p:nvSpPr>
        <p:spPr bwMode="auto">
          <a:xfrm>
            <a:off x="3104096" y="1576528"/>
            <a:ext cx="900100" cy="365130"/>
          </a:xfrm>
          <a:prstGeom prst="flowChartDecis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작업요청</a:t>
            </a:r>
          </a:p>
        </p:txBody>
      </p:sp>
      <p:cxnSp>
        <p:nvCxnSpPr>
          <p:cNvPr id="84" name="직선 화살표 연결선 83"/>
          <p:cNvCxnSpPr>
            <a:stCxn id="101" idx="2"/>
            <a:endCxn id="83" idx="0"/>
          </p:cNvCxnSpPr>
          <p:nvPr/>
        </p:nvCxnSpPr>
        <p:spPr bwMode="auto">
          <a:xfrm rot="5400000">
            <a:off x="3492514" y="1514896"/>
            <a:ext cx="1232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3821068" y="1540015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Y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35477" y="1882279"/>
            <a:ext cx="276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N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순서도: 처리 86"/>
          <p:cNvSpPr/>
          <p:nvPr/>
        </p:nvSpPr>
        <p:spPr bwMode="auto">
          <a:xfrm>
            <a:off x="1836562" y="1228564"/>
            <a:ext cx="972000" cy="190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고객요청</a:t>
            </a:r>
          </a:p>
        </p:txBody>
      </p:sp>
      <p:cxnSp>
        <p:nvCxnSpPr>
          <p:cNvPr id="88" name="직선 화살표 연결선 87"/>
          <p:cNvCxnSpPr>
            <a:stCxn id="87" idx="3"/>
            <a:endCxn id="101" idx="1"/>
          </p:cNvCxnSpPr>
          <p:nvPr/>
        </p:nvCxnSpPr>
        <p:spPr bwMode="auto">
          <a:xfrm flipV="1">
            <a:off x="2808562" y="1321864"/>
            <a:ext cx="259584" cy="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순서도: 처리 88"/>
          <p:cNvSpPr/>
          <p:nvPr/>
        </p:nvSpPr>
        <p:spPr bwMode="auto">
          <a:xfrm>
            <a:off x="4393726" y="1182823"/>
            <a:ext cx="972000" cy="190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요구분석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90" name="직선 화살표 연결선 114"/>
          <p:cNvCxnSpPr>
            <a:stCxn id="83" idx="3"/>
            <a:endCxn id="89" idx="1"/>
          </p:cNvCxnSpPr>
          <p:nvPr/>
        </p:nvCxnSpPr>
        <p:spPr bwMode="auto">
          <a:xfrm flipV="1">
            <a:off x="4004196" y="1278223"/>
            <a:ext cx="389530" cy="480870"/>
          </a:xfrm>
          <a:prstGeom prst="bentConnector3">
            <a:avLst>
              <a:gd name="adj1" fmla="val 328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순서도: 처리 90"/>
          <p:cNvSpPr/>
          <p:nvPr/>
        </p:nvSpPr>
        <p:spPr bwMode="auto">
          <a:xfrm>
            <a:off x="1862903" y="2468780"/>
            <a:ext cx="972000" cy="190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고객사용확인</a:t>
            </a:r>
          </a:p>
        </p:txBody>
      </p:sp>
      <p:sp>
        <p:nvSpPr>
          <p:cNvPr id="92" name="순서도: 처리 91"/>
          <p:cNvSpPr/>
          <p:nvPr/>
        </p:nvSpPr>
        <p:spPr bwMode="auto">
          <a:xfrm>
            <a:off x="3050684" y="2753443"/>
            <a:ext cx="883098" cy="190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납품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93" name="Shape 121"/>
          <p:cNvCxnSpPr>
            <a:stCxn id="92" idx="1"/>
            <a:endCxn id="91" idx="3"/>
          </p:cNvCxnSpPr>
          <p:nvPr/>
        </p:nvCxnSpPr>
        <p:spPr bwMode="auto">
          <a:xfrm rot="10800000">
            <a:off x="2834904" y="2564181"/>
            <a:ext cx="215781" cy="284663"/>
          </a:xfrm>
          <a:prstGeom prst="bentConnector3">
            <a:avLst>
              <a:gd name="adj1" fmla="val 235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4" name="순서도: 판단 93"/>
          <p:cNvSpPr/>
          <p:nvPr/>
        </p:nvSpPr>
        <p:spPr bwMode="auto">
          <a:xfrm>
            <a:off x="1873468" y="2785482"/>
            <a:ext cx="950870" cy="252028"/>
          </a:xfrm>
          <a:prstGeom prst="flowChartDecis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오류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95" name="직선 화살표 연결선 124"/>
          <p:cNvCxnSpPr>
            <a:stCxn id="91" idx="2"/>
            <a:endCxn id="94" idx="0"/>
          </p:cNvCxnSpPr>
          <p:nvPr/>
        </p:nvCxnSpPr>
        <p:spPr bwMode="auto">
          <a:xfrm rot="5400000">
            <a:off x="2285952" y="2722531"/>
            <a:ext cx="125902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hape 287"/>
          <p:cNvCxnSpPr>
            <a:stCxn id="94" idx="3"/>
            <a:endCxn id="145" idx="1"/>
          </p:cNvCxnSpPr>
          <p:nvPr/>
        </p:nvCxnSpPr>
        <p:spPr bwMode="auto">
          <a:xfrm>
            <a:off x="2824338" y="2911496"/>
            <a:ext cx="277582" cy="2007260"/>
          </a:xfrm>
          <a:prstGeom prst="bentConnector3">
            <a:avLst>
              <a:gd name="adj1" fmla="val 602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2664187" y="2695285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Y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98108" y="2996573"/>
            <a:ext cx="276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N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9" name="직선 화살표 연결선 98"/>
          <p:cNvCxnSpPr>
            <a:stCxn id="83" idx="2"/>
            <a:endCxn id="103" idx="0"/>
          </p:cNvCxnSpPr>
          <p:nvPr/>
        </p:nvCxnSpPr>
        <p:spPr bwMode="auto">
          <a:xfrm rot="5400000">
            <a:off x="3476358" y="2019446"/>
            <a:ext cx="15557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직선 화살표 연결선 99"/>
          <p:cNvCxnSpPr>
            <a:stCxn id="94" idx="2"/>
            <a:endCxn id="193" idx="0"/>
          </p:cNvCxnSpPr>
          <p:nvPr/>
        </p:nvCxnSpPr>
        <p:spPr bwMode="auto">
          <a:xfrm rot="5400000">
            <a:off x="2158202" y="3228211"/>
            <a:ext cx="3814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순서도: 화면 표시 100"/>
          <p:cNvSpPr/>
          <p:nvPr/>
        </p:nvSpPr>
        <p:spPr bwMode="auto">
          <a:xfrm>
            <a:off x="3068146" y="1190464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Order</a:t>
            </a: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접수</a:t>
            </a:r>
          </a:p>
        </p:txBody>
      </p:sp>
      <p:sp>
        <p:nvSpPr>
          <p:cNvPr id="102" name="순서도: 화면 표시 101"/>
          <p:cNvSpPr/>
          <p:nvPr/>
        </p:nvSpPr>
        <p:spPr bwMode="auto">
          <a:xfrm>
            <a:off x="3098590" y="5966587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재작업</a:t>
            </a:r>
            <a:endParaRPr kumimoji="0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오류등록</a:t>
            </a:r>
          </a:p>
        </p:txBody>
      </p:sp>
      <p:sp>
        <p:nvSpPr>
          <p:cNvPr id="103" name="순서도: 화면 표시 102"/>
          <p:cNvSpPr/>
          <p:nvPr/>
        </p:nvSpPr>
        <p:spPr bwMode="auto">
          <a:xfrm>
            <a:off x="3068146" y="2097235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Order </a:t>
            </a: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처리</a:t>
            </a:r>
          </a:p>
        </p:txBody>
      </p:sp>
      <p:sp>
        <p:nvSpPr>
          <p:cNvPr id="104" name="순서도: 화면 표시 103"/>
          <p:cNvSpPr/>
          <p:nvPr/>
        </p:nvSpPr>
        <p:spPr bwMode="auto">
          <a:xfrm>
            <a:off x="4466752" y="1685770"/>
            <a:ext cx="972000" cy="190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작업요청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105" name="직선 화살표 연결선 149"/>
          <p:cNvCxnSpPr>
            <a:stCxn id="89" idx="2"/>
            <a:endCxn id="104" idx="0"/>
          </p:cNvCxnSpPr>
          <p:nvPr/>
        </p:nvCxnSpPr>
        <p:spPr bwMode="auto">
          <a:xfrm rot="16200000" flipH="1">
            <a:off x="4760166" y="1493183"/>
            <a:ext cx="312147" cy="7302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순서도: 화면 표시 105"/>
          <p:cNvSpPr/>
          <p:nvPr/>
        </p:nvSpPr>
        <p:spPr bwMode="auto">
          <a:xfrm>
            <a:off x="4468558" y="4033455"/>
            <a:ext cx="972000" cy="190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작업지시                          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7" name="순서도: 화면 표시 106"/>
          <p:cNvSpPr/>
          <p:nvPr/>
        </p:nvSpPr>
        <p:spPr bwMode="auto">
          <a:xfrm>
            <a:off x="4468558" y="4360015"/>
            <a:ext cx="972000" cy="190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작업수행</a:t>
            </a:r>
          </a:p>
        </p:txBody>
      </p:sp>
      <p:cxnSp>
        <p:nvCxnSpPr>
          <p:cNvPr id="108" name="꺾인 연결선 159"/>
          <p:cNvCxnSpPr>
            <a:stCxn id="106" idx="2"/>
            <a:endCxn id="107" idx="0"/>
          </p:cNvCxnSpPr>
          <p:nvPr/>
        </p:nvCxnSpPr>
        <p:spPr bwMode="auto">
          <a:xfrm rot="5400000">
            <a:off x="4886678" y="4292135"/>
            <a:ext cx="13576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꺾인 연결선 162"/>
          <p:cNvCxnSpPr>
            <a:stCxn id="104" idx="2"/>
            <a:endCxn id="206" idx="1"/>
          </p:cNvCxnSpPr>
          <p:nvPr/>
        </p:nvCxnSpPr>
        <p:spPr bwMode="auto">
          <a:xfrm rot="5400000">
            <a:off x="3752025" y="2593103"/>
            <a:ext cx="1917261" cy="484194"/>
          </a:xfrm>
          <a:prstGeom prst="bentConnector4">
            <a:avLst>
              <a:gd name="adj1" fmla="val 19194"/>
              <a:gd name="adj2" fmla="val 1334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꺾인 연결선 109"/>
          <p:cNvCxnSpPr>
            <a:stCxn id="113" idx="2"/>
            <a:endCxn id="112" idx="0"/>
          </p:cNvCxnSpPr>
          <p:nvPr/>
        </p:nvCxnSpPr>
        <p:spPr bwMode="auto">
          <a:xfrm rot="5400000">
            <a:off x="6056377" y="4258711"/>
            <a:ext cx="34866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순서도: 화면 표시 110"/>
          <p:cNvSpPr/>
          <p:nvPr/>
        </p:nvSpPr>
        <p:spPr bwMode="auto">
          <a:xfrm>
            <a:off x="5744707" y="3389400"/>
            <a:ext cx="972000" cy="190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작업계획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2" name="순서도: 화면 표시 111"/>
          <p:cNvSpPr/>
          <p:nvPr/>
        </p:nvSpPr>
        <p:spPr bwMode="auto">
          <a:xfrm>
            <a:off x="5744707" y="4433041"/>
            <a:ext cx="972000" cy="190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작업지시                          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3" name="순서도: 처리 112"/>
          <p:cNvSpPr/>
          <p:nvPr/>
        </p:nvSpPr>
        <p:spPr bwMode="auto">
          <a:xfrm>
            <a:off x="5744707" y="3893581"/>
            <a:ext cx="972000" cy="190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작업분석</a:t>
            </a:r>
          </a:p>
        </p:txBody>
      </p:sp>
      <p:cxnSp>
        <p:nvCxnSpPr>
          <p:cNvPr id="114" name="꺾인 연결선 113"/>
          <p:cNvCxnSpPr>
            <a:stCxn id="111" idx="2"/>
            <a:endCxn id="113" idx="0"/>
          </p:cNvCxnSpPr>
          <p:nvPr/>
        </p:nvCxnSpPr>
        <p:spPr bwMode="auto">
          <a:xfrm rot="5400000">
            <a:off x="6074017" y="3736890"/>
            <a:ext cx="313381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직선 화살표 연결선 114"/>
          <p:cNvCxnSpPr>
            <a:stCxn id="82" idx="3"/>
          </p:cNvCxnSpPr>
          <p:nvPr/>
        </p:nvCxnSpPr>
        <p:spPr bwMode="auto">
          <a:xfrm>
            <a:off x="5438752" y="2857474"/>
            <a:ext cx="660902" cy="53192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6" name="순서도: 화면 표시 115"/>
          <p:cNvSpPr/>
          <p:nvPr/>
        </p:nvSpPr>
        <p:spPr bwMode="auto">
          <a:xfrm>
            <a:off x="7008811" y="4410237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업무보고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7" name="순서도: 화면 표시 116"/>
          <p:cNvSpPr/>
          <p:nvPr/>
        </p:nvSpPr>
        <p:spPr bwMode="auto">
          <a:xfrm>
            <a:off x="7008811" y="4046634"/>
            <a:ext cx="972000" cy="190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작업수행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118" name="꺾인 연결선 117"/>
          <p:cNvCxnSpPr>
            <a:stCxn id="117" idx="2"/>
            <a:endCxn id="116" idx="0"/>
          </p:cNvCxnSpPr>
          <p:nvPr/>
        </p:nvCxnSpPr>
        <p:spPr bwMode="auto">
          <a:xfrm rot="5400000">
            <a:off x="7408410" y="4323835"/>
            <a:ext cx="172803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순서도: 종속 처리 118"/>
          <p:cNvSpPr/>
          <p:nvPr/>
        </p:nvSpPr>
        <p:spPr bwMode="auto">
          <a:xfrm>
            <a:off x="7008811" y="3389400"/>
            <a:ext cx="972000" cy="365130"/>
          </a:xfrm>
          <a:prstGeom prst="flowChartPredefined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개발문서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관리                          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121" name="꺾인 연결선 120"/>
          <p:cNvCxnSpPr>
            <a:stCxn id="117" idx="0"/>
            <a:endCxn id="119" idx="2"/>
          </p:cNvCxnSpPr>
          <p:nvPr/>
        </p:nvCxnSpPr>
        <p:spPr bwMode="auto">
          <a:xfrm rot="5400000" flipH="1" flipV="1">
            <a:off x="7348759" y="3900582"/>
            <a:ext cx="29210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직선 화살표 연결선 114"/>
          <p:cNvCxnSpPr>
            <a:stCxn id="112" idx="3"/>
            <a:endCxn id="117" idx="1"/>
          </p:cNvCxnSpPr>
          <p:nvPr/>
        </p:nvCxnSpPr>
        <p:spPr bwMode="auto">
          <a:xfrm flipV="1">
            <a:off x="6716707" y="4142034"/>
            <a:ext cx="292104" cy="386407"/>
          </a:xfrm>
          <a:prstGeom prst="bentConnector3">
            <a:avLst>
              <a:gd name="adj1" fmla="val 402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순서도: 판단 125"/>
          <p:cNvSpPr/>
          <p:nvPr/>
        </p:nvSpPr>
        <p:spPr bwMode="auto">
          <a:xfrm>
            <a:off x="5778660" y="5208049"/>
            <a:ext cx="900100" cy="252028"/>
          </a:xfrm>
          <a:prstGeom prst="flowChartDecis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오류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7" name="순서도: 판단 126"/>
          <p:cNvSpPr/>
          <p:nvPr/>
        </p:nvSpPr>
        <p:spPr bwMode="auto">
          <a:xfrm>
            <a:off x="4379308" y="5281075"/>
            <a:ext cx="900100" cy="252028"/>
          </a:xfrm>
          <a:prstGeom prst="flowChartDecis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오류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35292" y="5378860"/>
            <a:ext cx="282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N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11356" y="548839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Y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587092" y="5135023"/>
            <a:ext cx="276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N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009264" y="5415373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Y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35" name="직선 화살표 연결선 134"/>
          <p:cNvCxnSpPr>
            <a:stCxn id="126" idx="2"/>
            <a:endCxn id="139" idx="0"/>
          </p:cNvCxnSpPr>
          <p:nvPr/>
        </p:nvCxnSpPr>
        <p:spPr bwMode="auto">
          <a:xfrm rot="16200000" flipH="1">
            <a:off x="6081875" y="5606911"/>
            <a:ext cx="295667" cy="1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6" name="순서도: 화면 표시 135"/>
          <p:cNvSpPr/>
          <p:nvPr/>
        </p:nvSpPr>
        <p:spPr bwMode="auto">
          <a:xfrm>
            <a:off x="4343362" y="5747509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납품</a:t>
            </a:r>
            <a:endParaRPr kumimoji="0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오류등록</a:t>
            </a:r>
          </a:p>
        </p:txBody>
      </p:sp>
      <p:cxnSp>
        <p:nvCxnSpPr>
          <p:cNvPr id="137" name="직선 화살표 연결선 136"/>
          <p:cNvCxnSpPr>
            <a:stCxn id="127" idx="2"/>
            <a:endCxn id="136" idx="0"/>
          </p:cNvCxnSpPr>
          <p:nvPr/>
        </p:nvCxnSpPr>
        <p:spPr bwMode="auto">
          <a:xfrm rot="16200000" flipH="1">
            <a:off x="4722157" y="5640304"/>
            <a:ext cx="214406" cy="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직선 화살표 연결선 137"/>
          <p:cNvCxnSpPr>
            <a:endCxn id="127" idx="0"/>
          </p:cNvCxnSpPr>
          <p:nvPr/>
        </p:nvCxnSpPr>
        <p:spPr bwMode="auto">
          <a:xfrm>
            <a:off x="4828291" y="4973973"/>
            <a:ext cx="1067" cy="307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순서도: 화면 표시 138"/>
          <p:cNvSpPr/>
          <p:nvPr/>
        </p:nvSpPr>
        <p:spPr bwMode="auto">
          <a:xfrm>
            <a:off x="5744707" y="5755744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개발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오류</a:t>
            </a: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등록    </a:t>
            </a:r>
          </a:p>
        </p:txBody>
      </p:sp>
      <p:cxnSp>
        <p:nvCxnSpPr>
          <p:cNvPr id="140" name="꺾인 연결선 139"/>
          <p:cNvCxnSpPr>
            <a:stCxn id="143" idx="2"/>
            <a:endCxn id="126" idx="0"/>
          </p:cNvCxnSpPr>
          <p:nvPr/>
        </p:nvCxnSpPr>
        <p:spPr bwMode="auto">
          <a:xfrm rot="5400000">
            <a:off x="6156029" y="5133370"/>
            <a:ext cx="147361" cy="19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2" name="직선 화살표 연결선 226"/>
          <p:cNvCxnSpPr>
            <a:stCxn id="126" idx="1"/>
            <a:endCxn id="144" idx="3"/>
          </p:cNvCxnSpPr>
          <p:nvPr/>
        </p:nvCxnSpPr>
        <p:spPr bwMode="auto">
          <a:xfrm rot="10800000">
            <a:off x="5315362" y="4901807"/>
            <a:ext cx="463298" cy="432257"/>
          </a:xfrm>
          <a:prstGeom prst="bentConnector3">
            <a:avLst>
              <a:gd name="adj1" fmla="val 643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3" name="순서도: 화면 표시 142"/>
          <p:cNvSpPr/>
          <p:nvPr/>
        </p:nvSpPr>
        <p:spPr bwMode="auto">
          <a:xfrm>
            <a:off x="5744707" y="4797888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개발</a:t>
            </a:r>
            <a:endParaRPr kumimoji="0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품질</a:t>
            </a: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검사</a:t>
            </a:r>
          </a:p>
        </p:txBody>
      </p:sp>
      <p:sp>
        <p:nvSpPr>
          <p:cNvPr id="144" name="순서도: 화면 표시 143"/>
          <p:cNvSpPr/>
          <p:nvPr/>
        </p:nvSpPr>
        <p:spPr bwMode="auto">
          <a:xfrm>
            <a:off x="4343362" y="4769893"/>
            <a:ext cx="972000" cy="263826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납품</a:t>
            </a:r>
            <a:endParaRPr kumimoji="0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품질</a:t>
            </a: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검사</a:t>
            </a:r>
          </a:p>
        </p:txBody>
      </p:sp>
      <p:sp>
        <p:nvSpPr>
          <p:cNvPr id="145" name="순서도: 화면 표시 144"/>
          <p:cNvSpPr/>
          <p:nvPr/>
        </p:nvSpPr>
        <p:spPr bwMode="auto">
          <a:xfrm>
            <a:off x="3101920" y="4787356"/>
            <a:ext cx="972000" cy="2628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재작업</a:t>
            </a:r>
            <a:endParaRPr kumimoji="0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품질검사</a:t>
            </a:r>
          </a:p>
        </p:txBody>
      </p:sp>
      <p:cxnSp>
        <p:nvCxnSpPr>
          <p:cNvPr id="146" name="꺾인 연결선 145"/>
          <p:cNvCxnSpPr>
            <a:stCxn id="127" idx="1"/>
            <a:endCxn id="92" idx="3"/>
          </p:cNvCxnSpPr>
          <p:nvPr/>
        </p:nvCxnSpPr>
        <p:spPr bwMode="auto">
          <a:xfrm rot="10800000">
            <a:off x="3933782" y="2848843"/>
            <a:ext cx="445526" cy="2558246"/>
          </a:xfrm>
          <a:prstGeom prst="bentConnector3">
            <a:avLst>
              <a:gd name="adj1" fmla="val 614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7" name="꺾인 연결선 243"/>
          <p:cNvCxnSpPr>
            <a:stCxn id="206" idx="0"/>
            <a:endCxn id="111" idx="1"/>
          </p:cNvCxnSpPr>
          <p:nvPr/>
        </p:nvCxnSpPr>
        <p:spPr bwMode="auto">
          <a:xfrm rot="5400000" flipH="1" flipV="1">
            <a:off x="5242817" y="3196542"/>
            <a:ext cx="213631" cy="79014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48" name="순서도: 화면 표시 147"/>
          <p:cNvSpPr/>
          <p:nvPr/>
        </p:nvSpPr>
        <p:spPr bwMode="auto">
          <a:xfrm>
            <a:off x="8258190" y="4039633"/>
            <a:ext cx="1095390" cy="396044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작업분석</a:t>
            </a:r>
            <a:endParaRPr kumimoji="0" lang="en-US" altLang="ko-KR" sz="900" b="1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납기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원가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0" lang="ko-KR" altLang="en-US" sz="900" b="1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9" name="순서도: 화면 표시 148"/>
          <p:cNvSpPr/>
          <p:nvPr/>
        </p:nvSpPr>
        <p:spPr bwMode="auto">
          <a:xfrm>
            <a:off x="8258190" y="3399799"/>
            <a:ext cx="1095391" cy="3960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작업진행</a:t>
            </a:r>
            <a:endParaRPr kumimoji="0" lang="en-US" altLang="ko-KR" sz="900" b="1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현황</a:t>
            </a:r>
          </a:p>
        </p:txBody>
      </p:sp>
      <p:sp>
        <p:nvSpPr>
          <p:cNvPr id="150" name="순서도: 화면 표시 149"/>
          <p:cNvSpPr/>
          <p:nvPr/>
        </p:nvSpPr>
        <p:spPr bwMode="auto">
          <a:xfrm>
            <a:off x="8267715" y="5974822"/>
            <a:ext cx="1095269" cy="396000"/>
          </a:xfrm>
          <a:prstGeom prst="flowChartDisp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품질 분석</a:t>
            </a:r>
          </a:p>
        </p:txBody>
      </p:sp>
      <p:cxnSp>
        <p:nvCxnSpPr>
          <p:cNvPr id="151" name="직선 화살표 연결선 114"/>
          <p:cNvCxnSpPr>
            <a:stCxn id="116" idx="2"/>
            <a:endCxn id="143" idx="3"/>
          </p:cNvCxnSpPr>
          <p:nvPr/>
        </p:nvCxnSpPr>
        <p:spPr bwMode="auto">
          <a:xfrm rot="5400000">
            <a:off x="6977634" y="4412110"/>
            <a:ext cx="256251" cy="77810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직선 화살표 연결선 226"/>
          <p:cNvCxnSpPr>
            <a:stCxn id="136" idx="3"/>
            <a:endCxn id="150" idx="1"/>
          </p:cNvCxnSpPr>
          <p:nvPr/>
        </p:nvCxnSpPr>
        <p:spPr bwMode="auto">
          <a:xfrm>
            <a:off x="5315362" y="5878909"/>
            <a:ext cx="2952353" cy="293913"/>
          </a:xfrm>
          <a:prstGeom prst="bentConnector3">
            <a:avLst>
              <a:gd name="adj1" fmla="val 4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직선 화살표 연결선 226"/>
          <p:cNvCxnSpPr>
            <a:stCxn id="139" idx="3"/>
          </p:cNvCxnSpPr>
          <p:nvPr/>
        </p:nvCxnSpPr>
        <p:spPr bwMode="auto">
          <a:xfrm>
            <a:off x="6716707" y="5887144"/>
            <a:ext cx="1639969" cy="1817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4" name="직선 화살표 연결선 226"/>
          <p:cNvCxnSpPr/>
          <p:nvPr/>
        </p:nvCxnSpPr>
        <p:spPr bwMode="auto">
          <a:xfrm flipV="1">
            <a:off x="3951244" y="6272836"/>
            <a:ext cx="4405432" cy="1766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hape 162"/>
          <p:cNvCxnSpPr>
            <a:stCxn id="102" idx="2"/>
          </p:cNvCxnSpPr>
          <p:nvPr/>
        </p:nvCxnSpPr>
        <p:spPr bwMode="auto">
          <a:xfrm rot="16200000" flipH="1">
            <a:off x="3671359" y="6142618"/>
            <a:ext cx="220104" cy="3936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직선 화살표 연결선 114"/>
          <p:cNvCxnSpPr>
            <a:stCxn id="116" idx="3"/>
          </p:cNvCxnSpPr>
          <p:nvPr/>
        </p:nvCxnSpPr>
        <p:spPr bwMode="auto">
          <a:xfrm flipV="1">
            <a:off x="7980811" y="4237655"/>
            <a:ext cx="305955" cy="3039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4" name="직선 화살표 연결선 114"/>
          <p:cNvCxnSpPr>
            <a:stCxn id="116" idx="3"/>
          </p:cNvCxnSpPr>
          <p:nvPr/>
        </p:nvCxnSpPr>
        <p:spPr bwMode="auto">
          <a:xfrm flipV="1">
            <a:off x="7980811" y="3597799"/>
            <a:ext cx="305955" cy="9438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7" name="직선 화살표 연결선 226"/>
          <p:cNvCxnSpPr>
            <a:stCxn id="139" idx="1"/>
            <a:endCxn id="201" idx="0"/>
          </p:cNvCxnSpPr>
          <p:nvPr/>
        </p:nvCxnSpPr>
        <p:spPr bwMode="auto">
          <a:xfrm rot="10800000">
            <a:off x="5595341" y="5408860"/>
            <a:ext cx="149366" cy="478284"/>
          </a:xfrm>
          <a:prstGeom prst="bentConnector3">
            <a:avLst>
              <a:gd name="adj1" fmla="val 1010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6" name="꺾인 연결선 185"/>
          <p:cNvCxnSpPr>
            <a:stCxn id="203" idx="2"/>
            <a:endCxn id="104" idx="1"/>
          </p:cNvCxnSpPr>
          <p:nvPr/>
        </p:nvCxnSpPr>
        <p:spPr bwMode="auto">
          <a:xfrm flipV="1">
            <a:off x="4240797" y="1781170"/>
            <a:ext cx="225955" cy="3536446"/>
          </a:xfrm>
          <a:prstGeom prst="bentConnector3">
            <a:avLst>
              <a:gd name="adj1" fmla="val -48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1" name="꺾인 연결선 330"/>
          <p:cNvCxnSpPr>
            <a:stCxn id="102" idx="3"/>
          </p:cNvCxnSpPr>
          <p:nvPr/>
        </p:nvCxnSpPr>
        <p:spPr bwMode="auto">
          <a:xfrm flipV="1">
            <a:off x="4070590" y="5865283"/>
            <a:ext cx="163233" cy="23270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2" name="꺾인 연결선 330"/>
          <p:cNvCxnSpPr>
            <a:stCxn id="103" idx="1"/>
            <a:endCxn id="91" idx="0"/>
          </p:cNvCxnSpPr>
          <p:nvPr/>
        </p:nvCxnSpPr>
        <p:spPr bwMode="auto">
          <a:xfrm rot="10800000" flipV="1">
            <a:off x="2348904" y="2228634"/>
            <a:ext cx="719243" cy="24014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3" name="순서도: 종속 처리 192"/>
          <p:cNvSpPr/>
          <p:nvPr/>
        </p:nvSpPr>
        <p:spPr bwMode="auto">
          <a:xfrm>
            <a:off x="1862903" y="3418912"/>
            <a:ext cx="972000" cy="365130"/>
          </a:xfrm>
          <a:prstGeom prst="flowChartPredefined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청구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수금                         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194" name="꺾인 연결선 162"/>
          <p:cNvCxnSpPr>
            <a:stCxn id="104" idx="3"/>
            <a:endCxn id="111" idx="0"/>
          </p:cNvCxnSpPr>
          <p:nvPr/>
        </p:nvCxnSpPr>
        <p:spPr bwMode="auto">
          <a:xfrm>
            <a:off x="5438752" y="1781170"/>
            <a:ext cx="791955" cy="160823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5" name="순서도: 판단 194"/>
          <p:cNvSpPr/>
          <p:nvPr/>
        </p:nvSpPr>
        <p:spPr bwMode="auto">
          <a:xfrm>
            <a:off x="3137870" y="5281075"/>
            <a:ext cx="900100" cy="252028"/>
          </a:xfrm>
          <a:prstGeom prst="flowChartDecis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오류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992381" y="5378860"/>
            <a:ext cx="282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N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568445" y="548839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Y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8" name="직선 화살표 연결선 197"/>
          <p:cNvCxnSpPr>
            <a:stCxn id="145" idx="2"/>
            <a:endCxn id="195" idx="0"/>
          </p:cNvCxnSpPr>
          <p:nvPr/>
        </p:nvCxnSpPr>
        <p:spPr bwMode="auto">
          <a:xfrm rot="5400000">
            <a:off x="3472461" y="5165615"/>
            <a:ext cx="23091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9" name="직선 화살표 연결선 198"/>
          <p:cNvCxnSpPr>
            <a:stCxn id="195" idx="2"/>
            <a:endCxn id="102" idx="0"/>
          </p:cNvCxnSpPr>
          <p:nvPr/>
        </p:nvCxnSpPr>
        <p:spPr bwMode="auto">
          <a:xfrm rot="5400000">
            <a:off x="3369513" y="5748180"/>
            <a:ext cx="433484" cy="33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0" name="Shape 287"/>
          <p:cNvCxnSpPr>
            <a:stCxn id="195" idx="1"/>
            <a:endCxn id="91" idx="1"/>
          </p:cNvCxnSpPr>
          <p:nvPr/>
        </p:nvCxnSpPr>
        <p:spPr bwMode="auto">
          <a:xfrm rot="10800000">
            <a:off x="1862904" y="2564181"/>
            <a:ext cx="1274967" cy="2842909"/>
          </a:xfrm>
          <a:prstGeom prst="bentConnector3">
            <a:avLst>
              <a:gd name="adj1" fmla="val 1134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1" name="원호 200"/>
          <p:cNvSpPr/>
          <p:nvPr/>
        </p:nvSpPr>
        <p:spPr bwMode="auto">
          <a:xfrm rot="10800000">
            <a:off x="5511778" y="5244562"/>
            <a:ext cx="164307" cy="164310"/>
          </a:xfrm>
          <a:prstGeom prst="arc">
            <a:avLst>
              <a:gd name="adj1" fmla="val 16141037"/>
              <a:gd name="adj2" fmla="val 53098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2" name="직선 화살표 연결선 226"/>
          <p:cNvCxnSpPr>
            <a:stCxn id="201" idx="2"/>
            <a:endCxn id="112" idx="1"/>
          </p:cNvCxnSpPr>
          <p:nvPr/>
        </p:nvCxnSpPr>
        <p:spPr bwMode="auto">
          <a:xfrm flipV="1">
            <a:off x="5591778" y="4528441"/>
            <a:ext cx="152929" cy="716149"/>
          </a:xfrm>
          <a:prstGeom prst="bentConnector3">
            <a:avLst>
              <a:gd name="adj1" fmla="val 1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3" name="원호 202"/>
          <p:cNvSpPr/>
          <p:nvPr/>
        </p:nvSpPr>
        <p:spPr bwMode="auto">
          <a:xfrm rot="10800000">
            <a:off x="4160797" y="5317588"/>
            <a:ext cx="164307" cy="164310"/>
          </a:xfrm>
          <a:prstGeom prst="arc">
            <a:avLst>
              <a:gd name="adj1" fmla="val 16141037"/>
              <a:gd name="adj2" fmla="val 53098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4" name="직선 화살표 연결선 226"/>
          <p:cNvCxnSpPr>
            <a:stCxn id="136" idx="1"/>
            <a:endCxn id="203" idx="0"/>
          </p:cNvCxnSpPr>
          <p:nvPr/>
        </p:nvCxnSpPr>
        <p:spPr bwMode="auto">
          <a:xfrm rot="10800000">
            <a:off x="4244360" y="5481887"/>
            <a:ext cx="99002" cy="397023"/>
          </a:xfrm>
          <a:prstGeom prst="bentConnector3">
            <a:avLst>
              <a:gd name="adj1" fmla="val 1013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5" name="꺾인 연결선 204"/>
          <p:cNvCxnSpPr>
            <a:stCxn id="206" idx="2"/>
            <a:endCxn id="106" idx="0"/>
          </p:cNvCxnSpPr>
          <p:nvPr/>
        </p:nvCxnSpPr>
        <p:spPr bwMode="auto">
          <a:xfrm rot="5400000">
            <a:off x="4882446" y="3961343"/>
            <a:ext cx="14422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6" name="순서도: 처리 205"/>
          <p:cNvSpPr/>
          <p:nvPr/>
        </p:nvSpPr>
        <p:spPr bwMode="auto">
          <a:xfrm>
            <a:off x="4468558" y="3698431"/>
            <a:ext cx="972000" cy="190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작업분석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375848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Ⅱ. S-ERP 2. </a:t>
            </a:r>
            <a:r>
              <a:rPr lang="ko-KR" altLang="en-US" dirty="0" smtClean="0">
                <a:solidFill>
                  <a:schemeClr val="tx1"/>
                </a:solidFill>
              </a:rPr>
              <a:t>구매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판매관리 구성도</a:t>
            </a:r>
          </a:p>
        </p:txBody>
      </p:sp>
      <p:cxnSp>
        <p:nvCxnSpPr>
          <p:cNvPr id="62" name="직선 연결선 61"/>
          <p:cNvCxnSpPr/>
          <p:nvPr/>
        </p:nvCxnSpPr>
        <p:spPr>
          <a:xfrm>
            <a:off x="416497" y="642918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416497" y="6525344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416497" y="930950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/>
          <p:cNvCxnSpPr/>
          <p:nvPr/>
        </p:nvCxnSpPr>
        <p:spPr>
          <a:xfrm rot="16200000" flipH="1">
            <a:off x="1648510" y="3584797"/>
            <a:ext cx="5879733" cy="9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직사각형 147"/>
          <p:cNvSpPr/>
          <p:nvPr/>
        </p:nvSpPr>
        <p:spPr>
          <a:xfrm>
            <a:off x="6370520" y="668796"/>
            <a:ext cx="1440000" cy="216024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판매관리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1584174" y="668796"/>
            <a:ext cx="1440000" cy="216024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구매관리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5" name="직사각형 304"/>
          <p:cNvSpPr/>
          <p:nvPr/>
        </p:nvSpPr>
        <p:spPr>
          <a:xfrm>
            <a:off x="38455" y="1196752"/>
            <a:ext cx="312035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입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err="1" smtClean="0">
                <a:solidFill>
                  <a:schemeClr val="tx1"/>
                </a:solidFill>
              </a:rPr>
              <a:t>력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ko-KR" sz="1100" b="1" dirty="0" smtClean="0">
                <a:solidFill>
                  <a:schemeClr val="tx1"/>
                </a:solidFill>
              </a:rPr>
              <a:t>·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처리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8455" y="2708920"/>
            <a:ext cx="312035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양식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ko-KR" sz="1100" b="1" dirty="0" smtClean="0">
                <a:solidFill>
                  <a:schemeClr val="tx1"/>
                </a:solidFill>
              </a:rPr>
              <a:t>·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현황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ko-KR" sz="1100" b="1" dirty="0" smtClean="0">
                <a:solidFill>
                  <a:schemeClr val="tx1"/>
                </a:solidFill>
              </a:rPr>
              <a:t>·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</a:rPr>
              <a:t>집계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7" name="직선 연결선 116"/>
          <p:cNvCxnSpPr/>
          <p:nvPr/>
        </p:nvCxnSpPr>
        <p:spPr>
          <a:xfrm>
            <a:off x="416497" y="2643182"/>
            <a:ext cx="9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순서도: 화면 표시 127"/>
          <p:cNvSpPr/>
          <p:nvPr/>
        </p:nvSpPr>
        <p:spPr>
          <a:xfrm>
            <a:off x="4729694" y="269651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년간월판매계획현황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9" name="순서도: 화면 표시 128"/>
          <p:cNvSpPr/>
          <p:nvPr/>
        </p:nvSpPr>
        <p:spPr>
          <a:xfrm>
            <a:off x="4729694" y="297120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판매계획현황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0" name="순서도: 다중 문서 129"/>
          <p:cNvSpPr/>
          <p:nvPr/>
        </p:nvSpPr>
        <p:spPr>
          <a:xfrm>
            <a:off x="4729694" y="3254772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판매집계표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1" name="순서도: 화면 표시 130"/>
          <p:cNvSpPr/>
          <p:nvPr/>
        </p:nvSpPr>
        <p:spPr>
          <a:xfrm>
            <a:off x="4729694" y="352912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수주현황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2" name="순서도: 다중 문서 131"/>
          <p:cNvSpPr/>
          <p:nvPr/>
        </p:nvSpPr>
        <p:spPr>
          <a:xfrm>
            <a:off x="4729694" y="3803814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수주집계표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3" name="순서도: 다중 문서 132"/>
          <p:cNvSpPr/>
          <p:nvPr/>
        </p:nvSpPr>
        <p:spPr>
          <a:xfrm>
            <a:off x="4729694" y="4078504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영업일표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5" name="순서도: 문서 134"/>
          <p:cNvSpPr/>
          <p:nvPr/>
        </p:nvSpPr>
        <p:spPr>
          <a:xfrm>
            <a:off x="4729694" y="4353194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36" name="순서도: 문서 135"/>
          <p:cNvSpPr/>
          <p:nvPr/>
        </p:nvSpPr>
        <p:spPr>
          <a:xfrm>
            <a:off x="4729694" y="4627884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생산의뢰서</a:t>
            </a:r>
          </a:p>
        </p:txBody>
      </p:sp>
      <p:sp>
        <p:nvSpPr>
          <p:cNvPr id="137" name="AutoShape 67"/>
          <p:cNvSpPr>
            <a:spLocks noChangeArrowheads="1"/>
          </p:cNvSpPr>
          <p:nvPr/>
        </p:nvSpPr>
        <p:spPr bwMode="auto">
          <a:xfrm>
            <a:off x="4729694" y="490257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납품계획현황</a:t>
            </a:r>
          </a:p>
        </p:txBody>
      </p:sp>
      <p:sp>
        <p:nvSpPr>
          <p:cNvPr id="138" name="AutoShape 68"/>
          <p:cNvSpPr>
            <a:spLocks noChangeArrowheads="1"/>
          </p:cNvSpPr>
          <p:nvPr/>
        </p:nvSpPr>
        <p:spPr bwMode="auto">
          <a:xfrm>
            <a:off x="4729694" y="5187229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납품계획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err="1" smtClean="0">
                <a:solidFill>
                  <a:schemeClr val="tx1"/>
                </a:solidFill>
              </a:rPr>
              <a:t>집계표</a:t>
            </a:r>
          </a:p>
        </p:txBody>
      </p:sp>
      <p:sp>
        <p:nvSpPr>
          <p:cNvPr id="142" name="AutoShape 69"/>
          <p:cNvSpPr>
            <a:spLocks noChangeArrowheads="1"/>
          </p:cNvSpPr>
          <p:nvPr/>
        </p:nvSpPr>
        <p:spPr bwMode="auto">
          <a:xfrm>
            <a:off x="4738686" y="5456312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월납품일정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계획진행</a:t>
            </a:r>
          </a:p>
        </p:txBody>
      </p:sp>
      <p:sp>
        <p:nvSpPr>
          <p:cNvPr id="144" name="AutoShape 70"/>
          <p:cNvSpPr>
            <a:spLocks noChangeArrowheads="1"/>
          </p:cNvSpPr>
          <p:nvPr/>
        </p:nvSpPr>
        <p:spPr bwMode="auto">
          <a:xfrm>
            <a:off x="4738686" y="5744650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출하요청서</a:t>
            </a:r>
          </a:p>
        </p:txBody>
      </p:sp>
      <p:sp>
        <p:nvSpPr>
          <p:cNvPr id="146" name="AutoShape 72"/>
          <p:cNvSpPr>
            <a:spLocks noChangeArrowheads="1"/>
          </p:cNvSpPr>
          <p:nvPr/>
        </p:nvSpPr>
        <p:spPr bwMode="auto">
          <a:xfrm>
            <a:off x="4738686" y="6024522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제품출하현황</a:t>
            </a:r>
          </a:p>
        </p:txBody>
      </p:sp>
      <p:sp>
        <p:nvSpPr>
          <p:cNvPr id="147" name="AutoShape 73"/>
          <p:cNvSpPr>
            <a:spLocks noChangeArrowheads="1"/>
          </p:cNvSpPr>
          <p:nvPr/>
        </p:nvSpPr>
        <p:spPr bwMode="auto">
          <a:xfrm>
            <a:off x="5944140" y="269651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반품현황</a:t>
            </a:r>
          </a:p>
        </p:txBody>
      </p:sp>
      <p:sp>
        <p:nvSpPr>
          <p:cNvPr id="149" name="AutoShape 74"/>
          <p:cNvSpPr>
            <a:spLocks noChangeArrowheads="1"/>
          </p:cNvSpPr>
          <p:nvPr/>
        </p:nvSpPr>
        <p:spPr bwMode="auto">
          <a:xfrm>
            <a:off x="5944140" y="297120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출하현황</a:t>
            </a:r>
          </a:p>
        </p:txBody>
      </p:sp>
      <p:sp>
        <p:nvSpPr>
          <p:cNvPr id="152" name="AutoShape 76"/>
          <p:cNvSpPr>
            <a:spLocks noChangeArrowheads="1"/>
          </p:cNvSpPr>
          <p:nvPr/>
        </p:nvSpPr>
        <p:spPr bwMode="auto">
          <a:xfrm>
            <a:off x="5953132" y="4902574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납품지시서</a:t>
            </a:r>
          </a:p>
        </p:txBody>
      </p:sp>
      <p:sp>
        <p:nvSpPr>
          <p:cNvPr id="154" name="AutoShape 78"/>
          <p:cNvSpPr>
            <a:spLocks noChangeArrowheads="1"/>
          </p:cNvSpPr>
          <p:nvPr/>
        </p:nvSpPr>
        <p:spPr bwMode="auto">
          <a:xfrm>
            <a:off x="5953132" y="5187229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제품납품현황</a:t>
            </a:r>
          </a:p>
        </p:txBody>
      </p:sp>
      <p:sp>
        <p:nvSpPr>
          <p:cNvPr id="156" name="AutoShape 79"/>
          <p:cNvSpPr>
            <a:spLocks noChangeArrowheads="1"/>
          </p:cNvSpPr>
          <p:nvPr/>
        </p:nvSpPr>
        <p:spPr bwMode="auto">
          <a:xfrm>
            <a:off x="5953132" y="5456312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제품납품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집계표</a:t>
            </a:r>
          </a:p>
        </p:txBody>
      </p:sp>
      <p:sp>
        <p:nvSpPr>
          <p:cNvPr id="157" name="AutoShape 80"/>
          <p:cNvSpPr>
            <a:spLocks noChangeArrowheads="1"/>
          </p:cNvSpPr>
          <p:nvPr/>
        </p:nvSpPr>
        <p:spPr bwMode="auto">
          <a:xfrm>
            <a:off x="5953132" y="5744650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제품반품현황</a:t>
            </a:r>
          </a:p>
        </p:txBody>
      </p:sp>
      <p:sp>
        <p:nvSpPr>
          <p:cNvPr id="158" name="AutoShape 81"/>
          <p:cNvSpPr>
            <a:spLocks noChangeArrowheads="1"/>
          </p:cNvSpPr>
          <p:nvPr/>
        </p:nvSpPr>
        <p:spPr bwMode="auto">
          <a:xfrm>
            <a:off x="5953132" y="6024522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제품반품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집계표</a:t>
            </a:r>
          </a:p>
        </p:txBody>
      </p:sp>
      <p:sp>
        <p:nvSpPr>
          <p:cNvPr id="159" name="AutoShape 82"/>
          <p:cNvSpPr>
            <a:spLocks noChangeArrowheads="1"/>
          </p:cNvSpPr>
          <p:nvPr/>
        </p:nvSpPr>
        <p:spPr bwMode="auto">
          <a:xfrm>
            <a:off x="7158586" y="269686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제품출하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납품현황</a:t>
            </a:r>
          </a:p>
        </p:txBody>
      </p:sp>
      <p:sp>
        <p:nvSpPr>
          <p:cNvPr id="160" name="AutoShape 83"/>
          <p:cNvSpPr>
            <a:spLocks noChangeArrowheads="1"/>
          </p:cNvSpPr>
          <p:nvPr/>
        </p:nvSpPr>
        <p:spPr bwMode="auto">
          <a:xfrm>
            <a:off x="7158586" y="2974098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납품현황</a:t>
            </a:r>
          </a:p>
        </p:txBody>
      </p:sp>
      <p:sp>
        <p:nvSpPr>
          <p:cNvPr id="161" name="AutoShape 84"/>
          <p:cNvSpPr>
            <a:spLocks noChangeArrowheads="1"/>
          </p:cNvSpPr>
          <p:nvPr/>
        </p:nvSpPr>
        <p:spPr bwMode="auto">
          <a:xfrm>
            <a:off x="5944140" y="3254772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세금계산서</a:t>
            </a:r>
          </a:p>
        </p:txBody>
      </p:sp>
      <p:sp>
        <p:nvSpPr>
          <p:cNvPr id="162" name="AutoShape 85"/>
          <p:cNvSpPr>
            <a:spLocks noChangeArrowheads="1"/>
          </p:cNvSpPr>
          <p:nvPr/>
        </p:nvSpPr>
        <p:spPr bwMode="auto">
          <a:xfrm>
            <a:off x="5944140" y="3529124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거래명세서</a:t>
            </a:r>
          </a:p>
        </p:txBody>
      </p:sp>
      <p:sp>
        <p:nvSpPr>
          <p:cNvPr id="163" name="AutoShape 86"/>
          <p:cNvSpPr>
            <a:spLocks noChangeArrowheads="1"/>
          </p:cNvSpPr>
          <p:nvPr/>
        </p:nvSpPr>
        <p:spPr bwMode="auto">
          <a:xfrm>
            <a:off x="5944140" y="380381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세금계산서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발행현황</a:t>
            </a:r>
          </a:p>
        </p:txBody>
      </p:sp>
      <p:sp>
        <p:nvSpPr>
          <p:cNvPr id="164" name="AutoShape 87"/>
          <p:cNvSpPr>
            <a:spLocks noChangeArrowheads="1"/>
          </p:cNvSpPr>
          <p:nvPr/>
        </p:nvSpPr>
        <p:spPr bwMode="auto">
          <a:xfrm>
            <a:off x="5944140" y="407850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세금계산서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미발행현황</a:t>
            </a:r>
          </a:p>
        </p:txBody>
      </p:sp>
      <p:sp>
        <p:nvSpPr>
          <p:cNvPr id="165" name="AutoShape 88"/>
          <p:cNvSpPr>
            <a:spLocks noChangeArrowheads="1"/>
          </p:cNvSpPr>
          <p:nvPr/>
        </p:nvSpPr>
        <p:spPr bwMode="auto">
          <a:xfrm>
            <a:off x="5944140" y="4353194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품목별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매출집계표</a:t>
            </a:r>
          </a:p>
        </p:txBody>
      </p:sp>
      <p:sp>
        <p:nvSpPr>
          <p:cNvPr id="166" name="AutoShape 89"/>
          <p:cNvSpPr>
            <a:spLocks noChangeArrowheads="1"/>
          </p:cNvSpPr>
          <p:nvPr/>
        </p:nvSpPr>
        <p:spPr bwMode="auto">
          <a:xfrm>
            <a:off x="5944140" y="4627884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수금</a:t>
            </a:r>
            <a:r>
              <a:rPr lang="en-US" altLang="ko-KR" sz="800" dirty="0" smtClean="0">
                <a:solidFill>
                  <a:schemeClr val="tx1"/>
                </a:solidFill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</a:rPr>
              <a:t>미수금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집계표</a:t>
            </a:r>
          </a:p>
        </p:txBody>
      </p:sp>
      <p:sp>
        <p:nvSpPr>
          <p:cNvPr id="167" name="AutoShape 90"/>
          <p:cNvSpPr>
            <a:spLocks noChangeArrowheads="1"/>
          </p:cNvSpPr>
          <p:nvPr/>
        </p:nvSpPr>
        <p:spPr bwMode="auto">
          <a:xfrm>
            <a:off x="7158586" y="3251332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미납품현황</a:t>
            </a:r>
          </a:p>
        </p:txBody>
      </p:sp>
      <p:sp>
        <p:nvSpPr>
          <p:cNvPr id="186" name="AutoShape 236"/>
          <p:cNvSpPr>
            <a:spLocks noChangeArrowheads="1"/>
          </p:cNvSpPr>
          <p:nvPr/>
        </p:nvSpPr>
        <p:spPr bwMode="auto">
          <a:xfrm>
            <a:off x="452406" y="2714620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구매결의서</a:t>
            </a:r>
          </a:p>
        </p:txBody>
      </p:sp>
      <p:sp>
        <p:nvSpPr>
          <p:cNvPr id="187" name="AutoShape 237"/>
          <p:cNvSpPr>
            <a:spLocks noChangeArrowheads="1"/>
          </p:cNvSpPr>
          <p:nvPr/>
        </p:nvSpPr>
        <p:spPr bwMode="auto">
          <a:xfrm>
            <a:off x="452406" y="3000372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구매요청서</a:t>
            </a:r>
          </a:p>
        </p:txBody>
      </p:sp>
      <p:sp>
        <p:nvSpPr>
          <p:cNvPr id="188" name="AutoShape 239"/>
          <p:cNvSpPr>
            <a:spLocks noChangeArrowheads="1"/>
          </p:cNvSpPr>
          <p:nvPr/>
        </p:nvSpPr>
        <p:spPr bwMode="auto">
          <a:xfrm>
            <a:off x="452406" y="328612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smtClean="0">
                <a:solidFill>
                  <a:schemeClr val="tx1"/>
                </a:solidFill>
              </a:rPr>
              <a:t>구매요청현황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190" name="AutoShape 160"/>
          <p:cNvSpPr>
            <a:spLocks noChangeArrowheads="1"/>
          </p:cNvSpPr>
          <p:nvPr/>
        </p:nvSpPr>
        <p:spPr bwMode="auto">
          <a:xfrm>
            <a:off x="452406" y="3571876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발주서</a:t>
            </a:r>
          </a:p>
        </p:txBody>
      </p:sp>
      <p:sp>
        <p:nvSpPr>
          <p:cNvPr id="191" name="AutoShape 161"/>
          <p:cNvSpPr>
            <a:spLocks noChangeArrowheads="1"/>
          </p:cNvSpPr>
          <p:nvPr/>
        </p:nvSpPr>
        <p:spPr bwMode="auto">
          <a:xfrm>
            <a:off x="452406" y="3857628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발주집계표</a:t>
            </a:r>
          </a:p>
        </p:txBody>
      </p:sp>
      <p:sp>
        <p:nvSpPr>
          <p:cNvPr id="193" name="AutoShape 166"/>
          <p:cNvSpPr>
            <a:spLocks noChangeArrowheads="1"/>
          </p:cNvSpPr>
          <p:nvPr/>
        </p:nvSpPr>
        <p:spPr bwMode="auto">
          <a:xfrm>
            <a:off x="1666851" y="2714620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자재발주서</a:t>
            </a:r>
          </a:p>
        </p:txBody>
      </p:sp>
      <p:sp>
        <p:nvSpPr>
          <p:cNvPr id="194" name="AutoShape 167"/>
          <p:cNvSpPr>
            <a:spLocks noChangeArrowheads="1"/>
          </p:cNvSpPr>
          <p:nvPr/>
        </p:nvSpPr>
        <p:spPr bwMode="auto">
          <a:xfrm>
            <a:off x="1666851" y="3000372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자재발주대장</a:t>
            </a:r>
          </a:p>
        </p:txBody>
      </p:sp>
      <p:sp>
        <p:nvSpPr>
          <p:cNvPr id="195" name="AutoShape 168"/>
          <p:cNvSpPr>
            <a:spLocks noChangeArrowheads="1"/>
          </p:cNvSpPr>
          <p:nvPr/>
        </p:nvSpPr>
        <p:spPr bwMode="auto">
          <a:xfrm>
            <a:off x="1666851" y="3286124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자재발주집계표</a:t>
            </a:r>
          </a:p>
        </p:txBody>
      </p:sp>
      <p:sp>
        <p:nvSpPr>
          <p:cNvPr id="196" name="AutoShape 169"/>
          <p:cNvSpPr>
            <a:spLocks noChangeArrowheads="1"/>
          </p:cNvSpPr>
          <p:nvPr/>
        </p:nvSpPr>
        <p:spPr bwMode="auto">
          <a:xfrm>
            <a:off x="1666851" y="3571876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납입지시현황</a:t>
            </a:r>
          </a:p>
        </p:txBody>
      </p:sp>
      <p:sp>
        <p:nvSpPr>
          <p:cNvPr id="197" name="AutoShape 170"/>
          <p:cNvSpPr>
            <a:spLocks noChangeArrowheads="1"/>
          </p:cNvSpPr>
          <p:nvPr/>
        </p:nvSpPr>
        <p:spPr bwMode="auto">
          <a:xfrm>
            <a:off x="1666851" y="3857628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납입지시서</a:t>
            </a:r>
          </a:p>
        </p:txBody>
      </p:sp>
      <p:sp>
        <p:nvSpPr>
          <p:cNvPr id="207" name="AutoShape 171"/>
          <p:cNvSpPr>
            <a:spLocks noChangeArrowheads="1"/>
          </p:cNvSpPr>
          <p:nvPr/>
        </p:nvSpPr>
        <p:spPr bwMode="auto">
          <a:xfrm>
            <a:off x="1666851" y="4143380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고객별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발주수량</a:t>
            </a:r>
          </a:p>
        </p:txBody>
      </p:sp>
      <p:sp>
        <p:nvSpPr>
          <p:cNvPr id="208" name="AutoShape 172"/>
          <p:cNvSpPr>
            <a:spLocks noChangeArrowheads="1"/>
          </p:cNvSpPr>
          <p:nvPr/>
        </p:nvSpPr>
        <p:spPr bwMode="auto">
          <a:xfrm>
            <a:off x="1666851" y="4429132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자재별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발주수량</a:t>
            </a:r>
          </a:p>
        </p:txBody>
      </p:sp>
      <p:sp>
        <p:nvSpPr>
          <p:cNvPr id="215" name="AutoShape 173"/>
          <p:cNvSpPr>
            <a:spLocks noChangeArrowheads="1"/>
          </p:cNvSpPr>
          <p:nvPr/>
        </p:nvSpPr>
        <p:spPr bwMode="auto">
          <a:xfrm>
            <a:off x="1666851" y="4714884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구매결의서</a:t>
            </a:r>
          </a:p>
        </p:txBody>
      </p:sp>
      <p:sp>
        <p:nvSpPr>
          <p:cNvPr id="216" name="AutoShape 174"/>
          <p:cNvSpPr>
            <a:spLocks noChangeArrowheads="1"/>
          </p:cNvSpPr>
          <p:nvPr/>
        </p:nvSpPr>
        <p:spPr bwMode="auto">
          <a:xfrm>
            <a:off x="452406" y="4143380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월간발주서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및 일정</a:t>
            </a:r>
          </a:p>
        </p:txBody>
      </p:sp>
      <p:sp>
        <p:nvSpPr>
          <p:cNvPr id="217" name="AutoShape 175"/>
          <p:cNvSpPr>
            <a:spLocks noChangeArrowheads="1"/>
          </p:cNvSpPr>
          <p:nvPr/>
        </p:nvSpPr>
        <p:spPr bwMode="auto">
          <a:xfrm>
            <a:off x="452406" y="4429132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납품계획에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의한 발주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진행현황</a:t>
            </a:r>
          </a:p>
        </p:txBody>
      </p:sp>
      <p:sp>
        <p:nvSpPr>
          <p:cNvPr id="220" name="AutoShape 178"/>
          <p:cNvSpPr>
            <a:spLocks noChangeArrowheads="1"/>
          </p:cNvSpPr>
          <p:nvPr/>
        </p:nvSpPr>
        <p:spPr bwMode="auto">
          <a:xfrm>
            <a:off x="1666851" y="5000636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구매입하현황</a:t>
            </a:r>
          </a:p>
        </p:txBody>
      </p:sp>
      <p:sp>
        <p:nvSpPr>
          <p:cNvPr id="222" name="AutoShape 179"/>
          <p:cNvSpPr>
            <a:spLocks noChangeArrowheads="1"/>
          </p:cNvSpPr>
          <p:nvPr/>
        </p:nvSpPr>
        <p:spPr bwMode="auto">
          <a:xfrm>
            <a:off x="1666851" y="5286388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구매입하집계표</a:t>
            </a:r>
          </a:p>
        </p:txBody>
      </p:sp>
      <p:sp>
        <p:nvSpPr>
          <p:cNvPr id="234" name="AutoShape 185"/>
          <p:cNvSpPr>
            <a:spLocks noChangeArrowheads="1"/>
          </p:cNvSpPr>
          <p:nvPr/>
        </p:nvSpPr>
        <p:spPr bwMode="auto">
          <a:xfrm>
            <a:off x="2951149" y="2714620"/>
            <a:ext cx="1152000" cy="252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자재입고전표</a:t>
            </a:r>
          </a:p>
        </p:txBody>
      </p:sp>
      <p:sp>
        <p:nvSpPr>
          <p:cNvPr id="235" name="AutoShape 186"/>
          <p:cNvSpPr>
            <a:spLocks noChangeArrowheads="1"/>
          </p:cNvSpPr>
          <p:nvPr/>
        </p:nvSpPr>
        <p:spPr bwMode="auto">
          <a:xfrm>
            <a:off x="2951149" y="3000372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품목별</a:t>
            </a:r>
            <a:r>
              <a:rPr lang="en-US" altLang="ko-KR" sz="800" dirty="0" smtClean="0">
                <a:solidFill>
                  <a:schemeClr val="tx1"/>
                </a:solidFill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</a:rPr>
              <a:t>분류별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자재입고현황</a:t>
            </a:r>
          </a:p>
        </p:txBody>
      </p:sp>
      <p:sp>
        <p:nvSpPr>
          <p:cNvPr id="236" name="AutoShape 187"/>
          <p:cNvSpPr>
            <a:spLocks noChangeArrowheads="1"/>
          </p:cNvSpPr>
          <p:nvPr/>
        </p:nvSpPr>
        <p:spPr bwMode="auto">
          <a:xfrm>
            <a:off x="2951149" y="3571876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자재입고현황</a:t>
            </a:r>
          </a:p>
        </p:txBody>
      </p:sp>
      <p:sp>
        <p:nvSpPr>
          <p:cNvPr id="237" name="AutoShape 188"/>
          <p:cNvSpPr>
            <a:spLocks noChangeArrowheads="1"/>
          </p:cNvSpPr>
          <p:nvPr/>
        </p:nvSpPr>
        <p:spPr bwMode="auto">
          <a:xfrm>
            <a:off x="2951149" y="3857628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자재입고집계표</a:t>
            </a:r>
          </a:p>
        </p:txBody>
      </p:sp>
      <p:sp>
        <p:nvSpPr>
          <p:cNvPr id="238" name="AutoShape 189"/>
          <p:cNvSpPr>
            <a:spLocks noChangeArrowheads="1"/>
          </p:cNvSpPr>
          <p:nvPr/>
        </p:nvSpPr>
        <p:spPr bwMode="auto">
          <a:xfrm>
            <a:off x="2951149" y="3286124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구매처별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주간입고예정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및 입고현황</a:t>
            </a:r>
          </a:p>
        </p:txBody>
      </p:sp>
      <p:sp>
        <p:nvSpPr>
          <p:cNvPr id="239" name="AutoShape 190"/>
          <p:cNvSpPr>
            <a:spLocks noChangeArrowheads="1"/>
          </p:cNvSpPr>
          <p:nvPr/>
        </p:nvSpPr>
        <p:spPr bwMode="auto">
          <a:xfrm>
            <a:off x="2951149" y="4429132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매입세금계산서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접수현황</a:t>
            </a:r>
          </a:p>
        </p:txBody>
      </p:sp>
      <p:sp>
        <p:nvSpPr>
          <p:cNvPr id="240" name="AutoShape 191"/>
          <p:cNvSpPr>
            <a:spLocks noChangeArrowheads="1"/>
          </p:cNvSpPr>
          <p:nvPr/>
        </p:nvSpPr>
        <p:spPr bwMode="auto">
          <a:xfrm>
            <a:off x="2951149" y="4143380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매입세금계산서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미접수현황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241" name="AutoShape 192"/>
          <p:cNvSpPr>
            <a:spLocks noChangeArrowheads="1"/>
          </p:cNvSpPr>
          <p:nvPr/>
        </p:nvSpPr>
        <p:spPr bwMode="auto">
          <a:xfrm>
            <a:off x="2951149" y="5320140"/>
            <a:ext cx="1152000" cy="252000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접수대장</a:t>
            </a:r>
          </a:p>
        </p:txBody>
      </p:sp>
      <p:sp>
        <p:nvSpPr>
          <p:cNvPr id="242" name="AutoShape 193"/>
          <p:cNvSpPr>
            <a:spLocks noChangeArrowheads="1"/>
          </p:cNvSpPr>
          <p:nvPr/>
        </p:nvSpPr>
        <p:spPr bwMode="auto">
          <a:xfrm>
            <a:off x="2951149" y="4714884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품목별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매입집계표</a:t>
            </a:r>
          </a:p>
        </p:txBody>
      </p:sp>
      <p:sp>
        <p:nvSpPr>
          <p:cNvPr id="243" name="AutoShape 194"/>
          <p:cNvSpPr>
            <a:spLocks noChangeArrowheads="1"/>
          </p:cNvSpPr>
          <p:nvPr/>
        </p:nvSpPr>
        <p:spPr bwMode="auto">
          <a:xfrm>
            <a:off x="2951149" y="5034388"/>
            <a:ext cx="1152000" cy="252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매입처별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세금계산서</a:t>
            </a:r>
          </a:p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합계표</a:t>
            </a:r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6673076" y="71414"/>
            <a:ext cx="949337" cy="219078"/>
          </a:xfrm>
          <a:prstGeom prst="roundRect">
            <a:avLst/>
          </a:prstGeom>
          <a:solidFill>
            <a:srgbClr val="CCE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ERP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6" name="모서리가 둥근 직사각형 245"/>
          <p:cNvSpPr/>
          <p:nvPr/>
        </p:nvSpPr>
        <p:spPr>
          <a:xfrm>
            <a:off x="7750210" y="71414"/>
            <a:ext cx="949337" cy="219078"/>
          </a:xfrm>
          <a:prstGeom prst="round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CRM</a:t>
            </a:r>
            <a:endParaRPr lang="ko-KR" altLang="en-US" sz="13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8809087" y="71414"/>
            <a:ext cx="949337" cy="219078"/>
          </a:xfrm>
          <a:prstGeom prst="roundRect">
            <a:avLst/>
          </a:prstGeom>
          <a:solidFill>
            <a:srgbClr val="ED9B2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일반</a:t>
            </a:r>
          </a:p>
        </p:txBody>
      </p:sp>
      <p:sp>
        <p:nvSpPr>
          <p:cNvPr id="114" name="직사각형 113"/>
          <p:cNvSpPr/>
          <p:nvPr/>
        </p:nvSpPr>
        <p:spPr>
          <a:xfrm>
            <a:off x="5473658" y="1502974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월판매계획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5420390" y="1071546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년간월판매계획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5420390" y="1360262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수주관리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5415422" y="2114706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제품출하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5415422" y="1821546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납품지시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7404966" y="1071546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매출관리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5415422" y="2393050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제품납품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1" name="Rectangle 122"/>
          <p:cNvSpPr>
            <a:spLocks noChangeArrowheads="1"/>
          </p:cNvSpPr>
          <p:nvPr/>
        </p:nvSpPr>
        <p:spPr bwMode="auto">
          <a:xfrm>
            <a:off x="761232" y="1552558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구매발주</a:t>
            </a:r>
          </a:p>
        </p:txBody>
      </p:sp>
      <p:sp>
        <p:nvSpPr>
          <p:cNvPr id="143" name="Rectangle 125"/>
          <p:cNvSpPr>
            <a:spLocks noChangeArrowheads="1"/>
          </p:cNvSpPr>
          <p:nvPr/>
        </p:nvSpPr>
        <p:spPr bwMode="auto">
          <a:xfrm>
            <a:off x="761231" y="1852164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구매입하</a:t>
            </a:r>
          </a:p>
        </p:txBody>
      </p:sp>
      <p:sp>
        <p:nvSpPr>
          <p:cNvPr id="145" name="Rectangle 126"/>
          <p:cNvSpPr>
            <a:spLocks noChangeArrowheads="1"/>
          </p:cNvSpPr>
          <p:nvPr/>
        </p:nvSpPr>
        <p:spPr bwMode="auto">
          <a:xfrm>
            <a:off x="2690058" y="1852164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매입관리</a:t>
            </a:r>
          </a:p>
        </p:txBody>
      </p:sp>
      <p:sp>
        <p:nvSpPr>
          <p:cNvPr id="150" name="Rectangle 133"/>
          <p:cNvSpPr>
            <a:spLocks noChangeArrowheads="1"/>
          </p:cNvSpPr>
          <p:nvPr/>
        </p:nvSpPr>
        <p:spPr bwMode="auto">
          <a:xfrm>
            <a:off x="761232" y="1264319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구매요청</a:t>
            </a:r>
          </a:p>
        </p:txBody>
      </p:sp>
      <p:sp>
        <p:nvSpPr>
          <p:cNvPr id="151" name="Rectangle 139"/>
          <p:cNvSpPr>
            <a:spLocks noChangeArrowheads="1"/>
          </p:cNvSpPr>
          <p:nvPr/>
        </p:nvSpPr>
        <p:spPr bwMode="auto">
          <a:xfrm>
            <a:off x="2690058" y="1552122"/>
            <a:ext cx="162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구매입고</a:t>
            </a:r>
          </a:p>
        </p:txBody>
      </p:sp>
      <p:cxnSp>
        <p:nvCxnSpPr>
          <p:cNvPr id="153" name="직선 화살표 연결선 152"/>
          <p:cNvCxnSpPr>
            <a:stCxn id="115" idx="2"/>
            <a:endCxn id="116" idx="0"/>
          </p:cNvCxnSpPr>
          <p:nvPr/>
        </p:nvCxnSpPr>
        <p:spPr>
          <a:xfrm rot="5400000">
            <a:off x="6176032" y="1305904"/>
            <a:ext cx="1087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꺾인 연결선 198"/>
          <p:cNvCxnSpPr>
            <a:stCxn id="115" idx="1"/>
            <a:endCxn id="150" idx="3"/>
          </p:cNvCxnSpPr>
          <p:nvPr/>
        </p:nvCxnSpPr>
        <p:spPr>
          <a:xfrm rot="10800000" flipV="1">
            <a:off x="2381232" y="1161545"/>
            <a:ext cx="3039158" cy="1927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화살표 연결선 93"/>
          <p:cNvCxnSpPr>
            <a:stCxn id="114" idx="2"/>
            <a:endCxn id="126" idx="0"/>
          </p:cNvCxnSpPr>
          <p:nvPr/>
        </p:nvCxnSpPr>
        <p:spPr>
          <a:xfrm rot="5400000">
            <a:off x="6185254" y="1723142"/>
            <a:ext cx="138572" cy="582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화살표 연결선 168"/>
          <p:cNvCxnSpPr>
            <a:stCxn id="126" idx="2"/>
            <a:endCxn id="125" idx="0"/>
          </p:cNvCxnSpPr>
          <p:nvPr/>
        </p:nvCxnSpPr>
        <p:spPr>
          <a:xfrm rot="5400000">
            <a:off x="6168842" y="2058126"/>
            <a:ext cx="113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화살표 연결선 169"/>
          <p:cNvCxnSpPr>
            <a:stCxn id="125" idx="2"/>
            <a:endCxn id="134" idx="0"/>
          </p:cNvCxnSpPr>
          <p:nvPr/>
        </p:nvCxnSpPr>
        <p:spPr>
          <a:xfrm rot="5400000">
            <a:off x="6176250" y="2343878"/>
            <a:ext cx="983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AutoShape 52"/>
          <p:cNvSpPr>
            <a:spLocks noChangeArrowheads="1"/>
          </p:cNvSpPr>
          <p:nvPr/>
        </p:nvSpPr>
        <p:spPr bwMode="auto">
          <a:xfrm rot="10800000">
            <a:off x="8033712" y="1464356"/>
            <a:ext cx="539750" cy="323850"/>
          </a:xfrm>
          <a:prstGeom prst="leftArrowCallout">
            <a:avLst>
              <a:gd name="adj1" fmla="val 25000"/>
              <a:gd name="adj2" fmla="val 25000"/>
              <a:gd name="adj3" fmla="val 27778"/>
              <a:gd name="adj4" fmla="val 6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r"/>
            <a:r>
              <a:rPr lang="ko-KR" altLang="en-US" sz="900"/>
              <a:t>회계</a:t>
            </a:r>
          </a:p>
          <a:p>
            <a:pPr algn="r"/>
            <a:r>
              <a:rPr lang="ko-KR" altLang="en-US" sz="900"/>
              <a:t>관리</a:t>
            </a:r>
          </a:p>
        </p:txBody>
      </p:sp>
      <p:cxnSp>
        <p:nvCxnSpPr>
          <p:cNvPr id="172" name="직선 화살표 연결선 93"/>
          <p:cNvCxnSpPr>
            <a:stCxn id="134" idx="3"/>
            <a:endCxn id="127" idx="1"/>
          </p:cNvCxnSpPr>
          <p:nvPr/>
        </p:nvCxnSpPr>
        <p:spPr>
          <a:xfrm flipV="1">
            <a:off x="7035422" y="1161546"/>
            <a:ext cx="369544" cy="13215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화살표 연결선 172"/>
          <p:cNvCxnSpPr>
            <a:stCxn id="150" idx="2"/>
            <a:endCxn id="141" idx="0"/>
          </p:cNvCxnSpPr>
          <p:nvPr/>
        </p:nvCxnSpPr>
        <p:spPr>
          <a:xfrm rot="5400000">
            <a:off x="1517113" y="1498438"/>
            <a:ext cx="10823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화살표 연결선 173"/>
          <p:cNvCxnSpPr>
            <a:stCxn id="141" idx="2"/>
            <a:endCxn id="143" idx="0"/>
          </p:cNvCxnSpPr>
          <p:nvPr/>
        </p:nvCxnSpPr>
        <p:spPr>
          <a:xfrm rot="5400000">
            <a:off x="1511429" y="1792361"/>
            <a:ext cx="1196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화살표 연결선 93"/>
          <p:cNvCxnSpPr>
            <a:stCxn id="143" idx="3"/>
            <a:endCxn id="151" idx="1"/>
          </p:cNvCxnSpPr>
          <p:nvPr/>
        </p:nvCxnSpPr>
        <p:spPr>
          <a:xfrm flipV="1">
            <a:off x="2381231" y="1642122"/>
            <a:ext cx="308827" cy="3000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화살표 연결선 175"/>
          <p:cNvCxnSpPr>
            <a:stCxn id="151" idx="2"/>
            <a:endCxn id="145" idx="0"/>
          </p:cNvCxnSpPr>
          <p:nvPr/>
        </p:nvCxnSpPr>
        <p:spPr>
          <a:xfrm rot="5400000">
            <a:off x="3440037" y="1792143"/>
            <a:ext cx="1200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AutoShape 52"/>
          <p:cNvSpPr>
            <a:spLocks noChangeArrowheads="1"/>
          </p:cNvSpPr>
          <p:nvPr/>
        </p:nvSpPr>
        <p:spPr bwMode="auto">
          <a:xfrm rot="10800000">
            <a:off x="3318805" y="2140637"/>
            <a:ext cx="539750" cy="323850"/>
          </a:xfrm>
          <a:prstGeom prst="leftArrowCallout">
            <a:avLst>
              <a:gd name="adj1" fmla="val 25000"/>
              <a:gd name="adj2" fmla="val 25000"/>
              <a:gd name="adj3" fmla="val 27778"/>
              <a:gd name="adj4" fmla="val 6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r"/>
            <a:r>
              <a:rPr lang="ko-KR" altLang="en-US" sz="900" dirty="0"/>
              <a:t>회계</a:t>
            </a:r>
          </a:p>
          <a:p>
            <a:pPr algn="r"/>
            <a:r>
              <a:rPr lang="ko-KR" altLang="en-US" sz="900" dirty="0"/>
              <a:t>관리</a:t>
            </a:r>
          </a:p>
        </p:txBody>
      </p:sp>
      <p:cxnSp>
        <p:nvCxnSpPr>
          <p:cNvPr id="178" name="직선 화살표 연결선 177"/>
          <p:cNvCxnSpPr>
            <a:stCxn id="145" idx="2"/>
            <a:endCxn id="177" idx="2"/>
          </p:cNvCxnSpPr>
          <p:nvPr/>
        </p:nvCxnSpPr>
        <p:spPr>
          <a:xfrm rot="5400000">
            <a:off x="3445155" y="2085733"/>
            <a:ext cx="108473" cy="13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화살표 연결선 178"/>
          <p:cNvCxnSpPr>
            <a:stCxn id="127" idx="2"/>
            <a:endCxn id="171" idx="2"/>
          </p:cNvCxnSpPr>
          <p:nvPr/>
        </p:nvCxnSpPr>
        <p:spPr>
          <a:xfrm rot="5400000">
            <a:off x="8107893" y="1357283"/>
            <a:ext cx="212810" cy="1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순서도: 페이지 연결자 184"/>
          <p:cNvSpPr/>
          <p:nvPr/>
        </p:nvSpPr>
        <p:spPr>
          <a:xfrm>
            <a:off x="4738686" y="1678670"/>
            <a:ext cx="360000" cy="18000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A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9" name="직선 화살표 연결선 93"/>
          <p:cNvCxnSpPr>
            <a:stCxn id="185" idx="2"/>
            <a:endCxn id="134" idx="1"/>
          </p:cNvCxnSpPr>
          <p:nvPr/>
        </p:nvCxnSpPr>
        <p:spPr>
          <a:xfrm rot="16200000" flipH="1">
            <a:off x="4854864" y="1922492"/>
            <a:ext cx="624380" cy="4967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908720"/>
            <a:ext cx="8420100" cy="2331690"/>
          </a:xfrm>
        </p:spPr>
        <p:txBody>
          <a:bodyPr>
            <a:noAutofit/>
          </a:bodyPr>
          <a:lstStyle/>
          <a:p>
            <a:pPr marL="359181" indent="-359181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영업</a:t>
            </a:r>
            <a:r>
              <a:rPr lang="en-US" altLang="ko-KR" sz="2800" b="1" dirty="0" smtClean="0"/>
              <a:t>/</a:t>
            </a:r>
            <a:r>
              <a:rPr lang="ko-KR" altLang="en-US" sz="2800" b="1" dirty="0" smtClean="0"/>
              <a:t>작업관리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영업관리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세부구성도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출력물 정의서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714" y="-32680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20262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구성도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368436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1. </a:t>
            </a:r>
            <a:r>
              <a:rPr lang="ko-KR" altLang="en-US" sz="1200" b="1" dirty="0" smtClean="0"/>
              <a:t>영업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작업관리</a:t>
            </a:r>
            <a:endParaRPr lang="en-US" altLang="ko-KR" sz="1200" b="1" dirty="0" smtClean="0"/>
          </a:p>
          <a:p>
            <a:pPr marL="359181" indent="-359181"/>
            <a:r>
              <a:rPr lang="en-US" altLang="ko-KR" sz="1200" b="1" dirty="0" smtClean="0"/>
              <a:t>	1. </a:t>
            </a:r>
            <a:r>
              <a:rPr lang="ko-KR" altLang="en-US" sz="1200" b="1" dirty="0" smtClean="0"/>
              <a:t>영업관리</a:t>
            </a:r>
            <a:endParaRPr lang="ko-KR" altLang="en-US" sz="1200" b="1" dirty="0"/>
          </a:p>
        </p:txBody>
      </p:sp>
      <p:sp>
        <p:nvSpPr>
          <p:cNvPr id="74" name="직사각형 73"/>
          <p:cNvSpPr/>
          <p:nvPr/>
        </p:nvSpPr>
        <p:spPr>
          <a:xfrm>
            <a:off x="512679" y="1357298"/>
            <a:ext cx="15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영업계약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12681" y="2926124"/>
            <a:ext cx="155999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납품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1" name="순서도: 화면 표시 80"/>
          <p:cNvSpPr/>
          <p:nvPr/>
        </p:nvSpPr>
        <p:spPr>
          <a:xfrm>
            <a:off x="2504888" y="1913154"/>
            <a:ext cx="1440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영업계약 입력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82" name="순서도: 화면 표시 81"/>
          <p:cNvSpPr/>
          <p:nvPr/>
        </p:nvSpPr>
        <p:spPr>
          <a:xfrm>
            <a:off x="2504888" y="3139976"/>
            <a:ext cx="1440000" cy="252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900" dirty="0" smtClean="0">
                <a:solidFill>
                  <a:schemeClr val="tx1"/>
                </a:solidFill>
              </a:rPr>
              <a:t>납품 처리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0" name="순서도: 화면 표시 109"/>
          <p:cNvSpPr/>
          <p:nvPr/>
        </p:nvSpPr>
        <p:spPr>
          <a:xfrm>
            <a:off x="7024734" y="2069992"/>
            <a:ext cx="1368000" cy="216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영업계약현황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13" name="순서도: 화면 표시 112"/>
          <p:cNvSpPr/>
          <p:nvPr/>
        </p:nvSpPr>
        <p:spPr>
          <a:xfrm>
            <a:off x="7024854" y="3373632"/>
            <a:ext cx="1368000" cy="216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미수금현황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18" name="순서도: 화면 표시 117"/>
          <p:cNvSpPr/>
          <p:nvPr/>
        </p:nvSpPr>
        <p:spPr>
          <a:xfrm>
            <a:off x="7024854" y="3157608"/>
            <a:ext cx="1368000" cy="216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납품현황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0" name="순서도: 문서 119"/>
          <p:cNvSpPr/>
          <p:nvPr/>
        </p:nvSpPr>
        <p:spPr>
          <a:xfrm>
            <a:off x="7024702" y="1853992"/>
            <a:ext cx="1368000" cy="2160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계약서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154" name="꺾인 연결선 153"/>
          <p:cNvCxnSpPr>
            <a:stCxn id="81" idx="3"/>
            <a:endCxn id="89" idx="2"/>
          </p:cNvCxnSpPr>
          <p:nvPr/>
        </p:nvCxnSpPr>
        <p:spPr>
          <a:xfrm>
            <a:off x="3944888" y="2039154"/>
            <a:ext cx="432048" cy="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꺾인 연결선 154"/>
          <p:cNvCxnSpPr>
            <a:stCxn id="89" idx="4"/>
            <a:endCxn id="110" idx="1"/>
          </p:cNvCxnSpPr>
          <p:nvPr/>
        </p:nvCxnSpPr>
        <p:spPr>
          <a:xfrm>
            <a:off x="5817096" y="2041122"/>
            <a:ext cx="1207638" cy="1368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꺾인 연결선 157"/>
          <p:cNvCxnSpPr>
            <a:stCxn id="86" idx="4"/>
            <a:endCxn id="189" idx="1"/>
          </p:cNvCxnSpPr>
          <p:nvPr/>
        </p:nvCxnSpPr>
        <p:spPr>
          <a:xfrm flipV="1">
            <a:off x="5817096" y="3013568"/>
            <a:ext cx="1207758" cy="2524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꺾인 연결선 158"/>
          <p:cNvCxnSpPr>
            <a:stCxn id="86" idx="4"/>
            <a:endCxn id="118" idx="1"/>
          </p:cNvCxnSpPr>
          <p:nvPr/>
        </p:nvCxnSpPr>
        <p:spPr>
          <a:xfrm flipV="1">
            <a:off x="5817096" y="3265608"/>
            <a:ext cx="1207758" cy="4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꺾인 연결선 159"/>
          <p:cNvCxnSpPr>
            <a:stCxn id="86" idx="4"/>
            <a:endCxn id="113" idx="1"/>
          </p:cNvCxnSpPr>
          <p:nvPr/>
        </p:nvCxnSpPr>
        <p:spPr>
          <a:xfrm>
            <a:off x="5817096" y="3266024"/>
            <a:ext cx="1207758" cy="2156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>
            <a:off x="350490" y="938222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350490" y="652534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2288704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232920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>
            <a:off x="350490" y="1226254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직사각형 129"/>
          <p:cNvSpPr/>
          <p:nvPr/>
        </p:nvSpPr>
        <p:spPr>
          <a:xfrm>
            <a:off x="350491" y="964100"/>
            <a:ext cx="186620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기 능</a:t>
            </a:r>
            <a:endParaRPr lang="ko-KR" altLang="en-US" sz="1500" b="1" dirty="0"/>
          </a:p>
        </p:txBody>
      </p:sp>
      <p:sp>
        <p:nvSpPr>
          <p:cNvPr id="131" name="직사각형 130"/>
          <p:cNvSpPr/>
          <p:nvPr/>
        </p:nvSpPr>
        <p:spPr>
          <a:xfrm>
            <a:off x="2360712" y="964100"/>
            <a:ext cx="179419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입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133" name="직사각형 132"/>
          <p:cNvSpPr/>
          <p:nvPr/>
        </p:nvSpPr>
        <p:spPr>
          <a:xfrm>
            <a:off x="4304928" y="964100"/>
            <a:ext cx="157817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ko-KR" sz="1500" b="1" dirty="0" smtClean="0"/>
              <a:t>DB</a:t>
            </a:r>
            <a:endParaRPr lang="ko-KR" altLang="en-US" sz="1500" b="1" dirty="0"/>
          </a:p>
        </p:txBody>
      </p:sp>
      <p:cxnSp>
        <p:nvCxnSpPr>
          <p:cNvPr id="134" name="직선 연결선 133"/>
          <p:cNvCxnSpPr/>
          <p:nvPr/>
        </p:nvCxnSpPr>
        <p:spPr>
          <a:xfrm>
            <a:off x="5961112" y="974206"/>
            <a:ext cx="0" cy="55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직사각형 134"/>
          <p:cNvSpPr/>
          <p:nvPr/>
        </p:nvSpPr>
        <p:spPr>
          <a:xfrm>
            <a:off x="6033120" y="964100"/>
            <a:ext cx="352839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ko-KR" altLang="en-US" sz="1500" b="1" dirty="0" smtClean="0"/>
              <a:t>출  </a:t>
            </a:r>
            <a:r>
              <a:rPr lang="ko-KR" altLang="en-US" sz="1500" b="1" dirty="0" err="1" smtClean="0"/>
              <a:t>력</a:t>
            </a:r>
            <a:endParaRPr lang="ko-KR" altLang="en-US" sz="1500" b="1" dirty="0"/>
          </a:p>
        </p:txBody>
      </p:sp>
      <p:sp>
        <p:nvSpPr>
          <p:cNvPr id="86" name="순서도: 자기 디스크 85"/>
          <p:cNvSpPr/>
          <p:nvPr/>
        </p:nvSpPr>
        <p:spPr>
          <a:xfrm>
            <a:off x="4376936" y="3140024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매출마감</a:t>
            </a:r>
          </a:p>
        </p:txBody>
      </p:sp>
      <p:sp>
        <p:nvSpPr>
          <p:cNvPr id="89" name="순서도: 자기 디스크 88"/>
          <p:cNvSpPr/>
          <p:nvPr/>
        </p:nvSpPr>
        <p:spPr>
          <a:xfrm>
            <a:off x="4376936" y="1915122"/>
            <a:ext cx="1440160" cy="252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영업계약</a:t>
            </a:r>
          </a:p>
        </p:txBody>
      </p:sp>
      <p:cxnSp>
        <p:nvCxnSpPr>
          <p:cNvPr id="152" name="꺾인 연결선 151"/>
          <p:cNvCxnSpPr>
            <a:stCxn id="89" idx="4"/>
            <a:endCxn id="120" idx="1"/>
          </p:cNvCxnSpPr>
          <p:nvPr/>
        </p:nvCxnSpPr>
        <p:spPr>
          <a:xfrm flipV="1">
            <a:off x="5817096" y="1961992"/>
            <a:ext cx="1207606" cy="791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꺾인 연결선 170"/>
          <p:cNvCxnSpPr>
            <a:stCxn id="82" idx="3"/>
            <a:endCxn id="86" idx="2"/>
          </p:cNvCxnSpPr>
          <p:nvPr/>
        </p:nvCxnSpPr>
        <p:spPr>
          <a:xfrm>
            <a:off x="3944888" y="3265976"/>
            <a:ext cx="432048" cy="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/>
          <p:nvPr/>
        </p:nvCxnSpPr>
        <p:spPr>
          <a:xfrm>
            <a:off x="350490" y="2780928"/>
            <a:ext cx="9205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순서도: 화면 표시 188"/>
          <p:cNvSpPr/>
          <p:nvPr/>
        </p:nvSpPr>
        <p:spPr>
          <a:xfrm>
            <a:off x="7024854" y="2905568"/>
            <a:ext cx="1368000" cy="216000"/>
          </a:xfrm>
          <a:prstGeom prst="flowChartDisplay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33"/>
              </a:lnSpc>
            </a:pPr>
            <a:r>
              <a:rPr lang="ko-KR" altLang="en-US" sz="800" dirty="0" smtClean="0">
                <a:solidFill>
                  <a:schemeClr val="tx1"/>
                </a:solidFill>
              </a:rPr>
              <a:t>매출마감 현황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901622"/>
            <a:ext cx="74519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811730" y="6500834"/>
            <a:ext cx="2311400" cy="365125"/>
          </a:xfrm>
          <a:noFill/>
        </p:spPr>
        <p:txBody>
          <a:bodyPr/>
          <a:lstStyle/>
          <a:p>
            <a:pPr algn="ctr"/>
            <a:fld id="{481B298F-9933-4130-85A2-238834D67AC2}" type="slidenum">
              <a:rPr lang="ko-KR" altLang="en-US" smtClean="0"/>
              <a:pPr algn="ctr"/>
              <a:t>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900" y="6520262"/>
            <a:ext cx="3136900" cy="365125"/>
          </a:xfrm>
        </p:spPr>
        <p:txBody>
          <a:bodyPr/>
          <a:lstStyle/>
          <a:p>
            <a:pPr algn="l"/>
            <a:r>
              <a:rPr lang="en-US" altLang="ko-KR" b="1" dirty="0" smtClean="0"/>
              <a:t>S-ERP</a:t>
            </a:r>
            <a:endParaRPr lang="ko-KR" altLang="en-US" b="1" dirty="0"/>
          </a:p>
        </p:txBody>
      </p:sp>
      <p:pic>
        <p:nvPicPr>
          <p:cNvPr id="6" name="그림 5" descr="회사상호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0168" y="6572272"/>
            <a:ext cx="1375833" cy="228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27384"/>
            <a:ext cx="9906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Ⅲ. S-ERP </a:t>
            </a:r>
            <a:r>
              <a:rPr lang="ko-KR" altLang="en-US" dirty="0" smtClean="0">
                <a:solidFill>
                  <a:schemeClr val="tx1"/>
                </a:solidFill>
              </a:rPr>
              <a:t>단위 시스템 세부 출력물 정의서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2480" y="404664"/>
            <a:ext cx="1211342" cy="466049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marL="359181" indent="-359181"/>
            <a:r>
              <a:rPr lang="en-US" altLang="ko-KR" sz="1200" b="1" dirty="0" smtClean="0"/>
              <a:t>1. </a:t>
            </a:r>
            <a:r>
              <a:rPr lang="ko-KR" altLang="en-US" sz="1200" b="1" dirty="0" smtClean="0"/>
              <a:t>영업관리</a:t>
            </a:r>
            <a:endParaRPr lang="en-US" altLang="ko-KR" sz="1200" b="1" dirty="0" smtClean="0"/>
          </a:p>
          <a:p>
            <a:pPr marL="359181" indent="-359181"/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   1. </a:t>
            </a:r>
            <a:r>
              <a:rPr lang="ko-KR" altLang="en-US" sz="1200" b="1" dirty="0" smtClean="0"/>
              <a:t>영업계약</a:t>
            </a:r>
            <a:endParaRPr lang="ko-KR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24504" y="790403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①         ②         ③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96074" y="139741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⑤      ⑥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1840" y="118737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④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44" y="785794"/>
            <a:ext cx="223835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/>
              <a:t>①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신규입력 상태로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      화면 활성화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입력항목 등록 후 저장 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②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계약조회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</a:t>
            </a:r>
            <a:r>
              <a:rPr lang="ko-KR" altLang="en-US" sz="900" b="1" dirty="0" smtClean="0"/>
              <a:t>화성화 계약번호선택 후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수정버튼으로 수정 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③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버튼클릭 시 계약조회 화면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</a:t>
            </a:r>
            <a:r>
              <a:rPr lang="ko-KR" altLang="en-US" sz="900" b="1" dirty="0" smtClean="0"/>
              <a:t>화성화 계약번호선택 후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</a:t>
            </a:r>
            <a:r>
              <a:rPr lang="ko-KR" altLang="en-US" sz="900" b="1" dirty="0" smtClean="0"/>
              <a:t> 삭제버튼으로 삭제 처리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④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</a:t>
            </a:r>
            <a:r>
              <a:rPr lang="en-US" altLang="ko-KR" sz="900" b="1" dirty="0" smtClean="0"/>
              <a:t>,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상태표기</a:t>
            </a:r>
            <a:endParaRPr lang="en-US" altLang="ko-KR" sz="900" b="1" dirty="0" smtClean="0"/>
          </a:p>
          <a:p>
            <a:r>
              <a:rPr lang="ko-KR" altLang="en-US" sz="900" b="1" dirty="0" smtClean="0"/>
              <a:t>⑤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신규입력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저장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수정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수정</a:t>
            </a:r>
            <a:endParaRPr lang="en-US" altLang="ko-KR" sz="900" b="1" dirty="0" smtClean="0"/>
          </a:p>
          <a:p>
            <a:r>
              <a:rPr lang="en-US" altLang="ko-KR" sz="900" b="1" dirty="0" smtClean="0"/>
              <a:t>      </a:t>
            </a:r>
            <a:r>
              <a:rPr lang="ko-KR" altLang="en-US" sz="900" b="1" dirty="0" smtClean="0"/>
              <a:t>조회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삭제 </a:t>
            </a:r>
            <a:r>
              <a:rPr lang="en-US" altLang="ko-KR" sz="900" b="1" dirty="0" smtClean="0"/>
              <a:t>: </a:t>
            </a:r>
            <a:r>
              <a:rPr lang="ko-KR" altLang="en-US" sz="900" b="1" dirty="0" smtClean="0"/>
              <a:t>삭제로 타이틀변경</a:t>
            </a:r>
            <a:endParaRPr lang="en-US" altLang="ko-KR" sz="900" b="1" dirty="0" smtClean="0"/>
          </a:p>
          <a:p>
            <a:r>
              <a:rPr lang="ko-KR" altLang="ko-KR" sz="900" b="1" dirty="0" smtClean="0"/>
              <a:t>⑥</a:t>
            </a:r>
            <a:r>
              <a:rPr lang="en-US" altLang="ko-KR" sz="900" b="1" dirty="0" smtClean="0"/>
              <a:t> : </a:t>
            </a:r>
            <a:r>
              <a:rPr lang="ko-KR" altLang="en-US" sz="900" b="1" dirty="0" smtClean="0"/>
              <a:t>화면 닫기</a:t>
            </a:r>
            <a:endParaRPr lang="en-US" altLang="ko-KR" sz="900" b="1" dirty="0" smtClean="0"/>
          </a:p>
          <a:p>
            <a:endParaRPr lang="en-US" altLang="ko-KR" sz="900" b="1" dirty="0" smtClean="0"/>
          </a:p>
          <a:p>
            <a:r>
              <a:rPr lang="ko-KR" altLang="en-US" sz="900" b="1" dirty="0" smtClean="0"/>
              <a:t>계약번호 </a:t>
            </a:r>
            <a:r>
              <a:rPr lang="en-US" altLang="ko-KR" sz="900" b="1" dirty="0" smtClean="0"/>
              <a:t>: </a:t>
            </a:r>
          </a:p>
          <a:p>
            <a:r>
              <a:rPr lang="ko-KR" altLang="en-US" sz="800" b="1" dirty="0" smtClean="0"/>
              <a:t>계약구분</a:t>
            </a:r>
            <a:r>
              <a:rPr lang="en-US" altLang="ko-KR" sz="800" b="1" dirty="0" smtClean="0"/>
              <a:t>+</a:t>
            </a:r>
            <a:r>
              <a:rPr lang="ko-KR" altLang="en-US" sz="800" b="1" dirty="0" smtClean="0"/>
              <a:t>거래처코드</a:t>
            </a:r>
            <a:r>
              <a:rPr lang="en-US" altLang="ko-KR" sz="800" b="1" dirty="0" smtClean="0"/>
              <a:t>+</a:t>
            </a:r>
            <a:r>
              <a:rPr lang="ko-KR" altLang="en-US" sz="800" b="1" dirty="0" smtClean="0"/>
              <a:t>계약일자</a:t>
            </a:r>
            <a:r>
              <a:rPr lang="en-US" altLang="ko-KR" sz="800" b="1" dirty="0" smtClean="0"/>
              <a:t>+</a:t>
            </a:r>
            <a:r>
              <a:rPr lang="ko-KR" altLang="en-US" sz="800" b="1" dirty="0" smtClean="0"/>
              <a:t>순번</a:t>
            </a:r>
            <a:r>
              <a:rPr lang="en-US" altLang="ko-KR" sz="800" b="1" dirty="0" smtClean="0"/>
              <a:t>(3)</a:t>
            </a:r>
            <a:endParaRPr lang="ko-KR" alt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0968" y="940404"/>
            <a:ext cx="1143008" cy="246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ko-KR" altLang="en-US" sz="1000" b="1" smtClean="0">
                <a:solidFill>
                  <a:srgbClr val="002060"/>
                </a:solidFill>
              </a:rPr>
              <a:t>영업계약관리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0336" y="1221516"/>
            <a:ext cx="7354980" cy="4823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174" y="4044893"/>
            <a:ext cx="5045628" cy="252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사각형 설명선 12"/>
          <p:cNvSpPr/>
          <p:nvPr/>
        </p:nvSpPr>
        <p:spPr bwMode="auto">
          <a:xfrm>
            <a:off x="3024174" y="4044894"/>
            <a:ext cx="5045627" cy="2525000"/>
          </a:xfrm>
          <a:prstGeom prst="wedgeRectCallout">
            <a:avLst>
              <a:gd name="adj1" fmla="val 30888"/>
              <a:gd name="adj2" fmla="val -16469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5545092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Window(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9" name="사각형 설명선 18"/>
          <p:cNvSpPr/>
          <p:nvPr/>
        </p:nvSpPr>
        <p:spPr bwMode="auto">
          <a:xfrm>
            <a:off x="3024174" y="4044894"/>
            <a:ext cx="5047101" cy="2527378"/>
          </a:xfrm>
          <a:prstGeom prst="wedgeRectCallout">
            <a:avLst>
              <a:gd name="adj1" fmla="val 16403"/>
              <a:gd name="adj2" fmla="val -1633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8818" y="4544960"/>
            <a:ext cx="1928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/>
              <a:t>정렬 </a:t>
            </a:r>
            <a:r>
              <a:rPr lang="en-US" altLang="ko-KR" sz="800" b="1" dirty="0" smtClean="0"/>
              <a:t>: </a:t>
            </a:r>
            <a:r>
              <a:rPr lang="ko-KR" altLang="en-US" sz="800" b="1" dirty="0" smtClean="0"/>
              <a:t>계약일자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계약번호 </a:t>
            </a:r>
            <a:r>
              <a:rPr lang="en-US" altLang="ko-KR" sz="800" b="1" dirty="0" smtClean="0"/>
              <a:t>+ </a:t>
            </a:r>
            <a:r>
              <a:rPr lang="ko-KR" altLang="en-US" sz="800" b="1" dirty="0" smtClean="0"/>
              <a:t>거래처</a:t>
            </a:r>
            <a:endParaRPr lang="ko-KR" alt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45216</TotalTime>
  <Words>2321</Words>
  <Application>Microsoft Office PowerPoint</Application>
  <PresentationFormat>A4 용지(210x297mm)</PresentationFormat>
  <Paragraphs>1062</Paragraphs>
  <Slides>44</Slides>
  <Notes>44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‘S-ERP’ 시스템 구성도</vt:lpstr>
      <vt:lpstr>슬라이드 2</vt:lpstr>
      <vt:lpstr>슬라이드 3</vt:lpstr>
      <vt:lpstr>슬라이드 4</vt:lpstr>
      <vt:lpstr>슬라이드 5</vt:lpstr>
      <vt:lpstr>슬라이드 6</vt:lpstr>
      <vt:lpstr>1. 영업/작업관리  1. 영업관리(세부구성도/출력물 정의서)</vt:lpstr>
      <vt:lpstr>슬라이드 8</vt:lpstr>
      <vt:lpstr>슬라이드 9</vt:lpstr>
      <vt:lpstr>슬라이드 10</vt:lpstr>
      <vt:lpstr>슬라이드 11</vt:lpstr>
      <vt:lpstr>1. 영업/작업관리  2. 고객관계관리(세부구성도/출력물 정의서)</vt:lpstr>
      <vt:lpstr>슬라이드 13</vt:lpstr>
      <vt:lpstr>슬라이드 14</vt:lpstr>
      <vt:lpstr>슬라이드 15</vt:lpstr>
      <vt:lpstr>슬라이드 16</vt:lpstr>
      <vt:lpstr>1. 영업/작업관리  3. 작업관리(세부구성도/출력물 정의서)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1. 영업/작업관리  4. 품질관리(세부구성도/출력물 정의서)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1. 영업/작업관리  5. 개발문서관리(세부구성도/출력물 정의서)</vt:lpstr>
      <vt:lpstr>슬라이드 35</vt:lpstr>
      <vt:lpstr>슬라이드 36</vt:lpstr>
      <vt:lpstr>슬라이드 37</vt:lpstr>
      <vt:lpstr>2. 구매/판매관리  1. 구매관리(세부구성도) </vt:lpstr>
      <vt:lpstr>슬라이드 39</vt:lpstr>
      <vt:lpstr>2. 구매/판매관리  2. 판매관리(세부구성도) </vt:lpstr>
      <vt:lpstr>슬라이드 41</vt:lpstr>
      <vt:lpstr>슬라이드 42</vt:lpstr>
      <vt:lpstr>슬라이드 43</vt:lpstr>
      <vt:lpstr>슬라이드 44</vt:lpstr>
    </vt:vector>
  </TitlesOfParts>
  <Company>kobiznet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kobiznet</dc:creator>
  <cp:lastModifiedBy>Microsoft</cp:lastModifiedBy>
  <cp:revision>3272</cp:revision>
  <dcterms:created xsi:type="dcterms:W3CDTF">2014-11-24T05:07:07Z</dcterms:created>
  <dcterms:modified xsi:type="dcterms:W3CDTF">2015-12-18T04:06:01Z</dcterms:modified>
</cp:coreProperties>
</file>